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handoutMasterIdLst>
    <p:handoutMasterId r:id="rId16"/>
  </p:handoutMasterIdLst>
  <p:sldIdLst>
    <p:sldId id="285" r:id="rId2"/>
    <p:sldId id="257" r:id="rId3"/>
    <p:sldId id="258" r:id="rId4"/>
    <p:sldId id="259" r:id="rId5"/>
    <p:sldId id="280" r:id="rId6"/>
    <p:sldId id="261" r:id="rId7"/>
    <p:sldId id="281" r:id="rId8"/>
    <p:sldId id="283" r:id="rId9"/>
    <p:sldId id="282" r:id="rId10"/>
    <p:sldId id="284" r:id="rId11"/>
    <p:sldId id="277" r:id="rId12"/>
    <p:sldId id="278" r:id="rId13"/>
    <p:sldId id="279" r:id="rId14"/>
  </p:sldIdLst>
  <p:sldSz cx="7556500" cy="10693400"/>
  <p:notesSz cx="6797675" cy="9925050"/>
  <p:embeddedFontLst>
    <p:embeddedFont>
      <p:font typeface="Montserrat" panose="00000500000000000000" pitchFamily="2" charset="0"/>
      <p:regular r:id="rId17"/>
      <p:bold r:id="rId18"/>
      <p:italic r:id="rId19"/>
      <p:boldItalic r:id="rId20"/>
    </p:embeddedFont>
    <p:embeddedFont>
      <p:font typeface="Montserrat Bold" panose="00000800000000000000" charset="0"/>
      <p:regular r:id="rId21"/>
      <p:bold r:id="rId22"/>
    </p:embeddedFont>
    <p:embeddedFont>
      <p:font typeface="Montserrat Medium" panose="00000600000000000000" pitchFamily="2" charset="0"/>
      <p:regular r:id="rId23"/>
      <p:italic r:id="rId24"/>
    </p:embeddedFont>
    <p:embeddedFont>
      <p:font typeface="Montserrat Ultra-Bold" panose="020B0604020202020204" charset="0"/>
      <p:regular r:id="rId25"/>
    </p:embeddedFont>
    <p:embeddedFont>
      <p:font typeface="Neue Montreal" panose="020B0604020202020204" charset="0"/>
      <p:regular r:id="rId26"/>
    </p:embeddedFont>
    <p:embeddedFont>
      <p:font typeface="Open Sans" panose="020B0606030504020204" pitchFamily="34" charset="0"/>
      <p:regular r:id="rId27"/>
      <p:bold r:id="rId28"/>
      <p:italic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3856" autoAdjust="0"/>
  </p:normalViewPr>
  <p:slideViewPr>
    <p:cSldViewPr>
      <p:cViewPr varScale="1">
        <p:scale>
          <a:sx n="50" d="100"/>
          <a:sy n="50" d="100"/>
        </p:scale>
        <p:origin x="2635"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howGuides="1">
      <p:cViewPr varScale="1">
        <p:scale>
          <a:sx n="53" d="100"/>
          <a:sy n="53" d="100"/>
        </p:scale>
        <p:origin x="2586"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F8AE6E75-3963-358C-A73B-9402468FF928}"/>
              </a:ext>
            </a:extLst>
          </p:cNvPr>
          <p:cNvSpPr>
            <a:spLocks noGrp="1"/>
          </p:cNvSpPr>
          <p:nvPr>
            <p:ph type="hdr" sz="quarter"/>
          </p:nvPr>
        </p:nvSpPr>
        <p:spPr>
          <a:xfrm>
            <a:off x="0" y="0"/>
            <a:ext cx="2945659" cy="497976"/>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422F854B-2621-EBBB-CE73-09A4CE0E5B2C}"/>
              </a:ext>
            </a:extLst>
          </p:cNvPr>
          <p:cNvSpPr>
            <a:spLocks noGrp="1"/>
          </p:cNvSpPr>
          <p:nvPr>
            <p:ph type="dt" sz="quarter" idx="1"/>
          </p:nvPr>
        </p:nvSpPr>
        <p:spPr>
          <a:xfrm>
            <a:off x="3850443" y="0"/>
            <a:ext cx="2945659" cy="497976"/>
          </a:xfrm>
          <a:prstGeom prst="rect">
            <a:avLst/>
          </a:prstGeom>
        </p:spPr>
        <p:txBody>
          <a:bodyPr vert="horz" lIns="91440" tIns="45720" rIns="91440" bIns="45720" rtlCol="0"/>
          <a:lstStyle>
            <a:lvl1pPr algn="r">
              <a:defRPr sz="1200"/>
            </a:lvl1pPr>
          </a:lstStyle>
          <a:p>
            <a:fld id="{C3D78E1D-67DD-4E8C-88DC-F4D6FD930920}" type="datetimeFigureOut">
              <a:rPr lang="pt-BR" smtClean="0"/>
              <a:t>02/09/2025</a:t>
            </a:fld>
            <a:endParaRPr lang="pt-BR"/>
          </a:p>
        </p:txBody>
      </p:sp>
      <p:sp>
        <p:nvSpPr>
          <p:cNvPr id="4" name="Espaço Reservado para Rodapé 3">
            <a:extLst>
              <a:ext uri="{FF2B5EF4-FFF2-40B4-BE49-F238E27FC236}">
                <a16:creationId xmlns:a16="http://schemas.microsoft.com/office/drawing/2014/main" id="{A06E5410-A1BE-B047-3F91-1BA665B9806D}"/>
              </a:ext>
            </a:extLst>
          </p:cNvPr>
          <p:cNvSpPr>
            <a:spLocks noGrp="1"/>
          </p:cNvSpPr>
          <p:nvPr>
            <p:ph type="ftr" sz="quarter" idx="2"/>
          </p:nvPr>
        </p:nvSpPr>
        <p:spPr>
          <a:xfrm>
            <a:off x="0" y="9427076"/>
            <a:ext cx="2945659" cy="497975"/>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2148F886-C3DA-2757-9543-221935C257AE}"/>
              </a:ext>
            </a:extLst>
          </p:cNvPr>
          <p:cNvSpPr>
            <a:spLocks noGrp="1"/>
          </p:cNvSpPr>
          <p:nvPr>
            <p:ph type="sldNum" sz="quarter" idx="3"/>
          </p:nvPr>
        </p:nvSpPr>
        <p:spPr>
          <a:xfrm>
            <a:off x="3850443" y="9427076"/>
            <a:ext cx="2945659" cy="497975"/>
          </a:xfrm>
          <a:prstGeom prst="rect">
            <a:avLst/>
          </a:prstGeom>
        </p:spPr>
        <p:txBody>
          <a:bodyPr vert="horz" lIns="91440" tIns="45720" rIns="91440" bIns="45720" rtlCol="0" anchor="b"/>
          <a:lstStyle>
            <a:lvl1pPr algn="r">
              <a:defRPr sz="1200"/>
            </a:lvl1pPr>
          </a:lstStyle>
          <a:p>
            <a:fld id="{8F0BC10D-DFA5-4BF4-A947-533D8B255A57}" type="slidenum">
              <a:rPr lang="pt-BR" smtClean="0"/>
              <a:t>‹nº›</a:t>
            </a:fld>
            <a:endParaRPr lang="pt-BR"/>
          </a:p>
        </p:txBody>
      </p:sp>
    </p:spTree>
    <p:extLst>
      <p:ext uri="{BB962C8B-B14F-4D97-AF65-F5344CB8AC3E}">
        <p14:creationId xmlns:p14="http://schemas.microsoft.com/office/powerpoint/2010/main" val="3270095412"/>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3126" userDrawn="1">
          <p15:clr>
            <a:srgbClr val="F26B43"/>
          </p15:clr>
        </p15:guide>
        <p15:guide id="2" pos="2141"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45659" cy="497976"/>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50443" y="0"/>
            <a:ext cx="2945659" cy="497976"/>
          </a:xfrm>
          <a:prstGeom prst="rect">
            <a:avLst/>
          </a:prstGeom>
        </p:spPr>
        <p:txBody>
          <a:bodyPr vert="horz" lIns="91440" tIns="45720" rIns="91440" bIns="45720" rtlCol="0"/>
          <a:lstStyle>
            <a:lvl1pPr algn="r">
              <a:defRPr sz="1200"/>
            </a:lvl1pPr>
          </a:lstStyle>
          <a:p>
            <a:fld id="{48586573-8530-45A5-A38F-2574AED3FDB8}" type="datetimeFigureOut">
              <a:rPr lang="pt-BR" smtClean="0"/>
              <a:t>02/09/2025</a:t>
            </a:fld>
            <a:endParaRPr lang="pt-BR"/>
          </a:p>
        </p:txBody>
      </p:sp>
      <p:sp>
        <p:nvSpPr>
          <p:cNvPr id="4" name="Espaço Reservado para Imagem de Slide 3"/>
          <p:cNvSpPr>
            <a:spLocks noGrp="1" noRot="1" noChangeAspect="1"/>
          </p:cNvSpPr>
          <p:nvPr>
            <p:ph type="sldImg" idx="2"/>
          </p:nvPr>
        </p:nvSpPr>
        <p:spPr>
          <a:xfrm>
            <a:off x="2216150" y="1239838"/>
            <a:ext cx="2365375" cy="3351212"/>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79768" y="4776431"/>
            <a:ext cx="5438140" cy="3907988"/>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9427076"/>
            <a:ext cx="2945659" cy="497975"/>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50443" y="9427076"/>
            <a:ext cx="2945659" cy="497975"/>
          </a:xfrm>
          <a:prstGeom prst="rect">
            <a:avLst/>
          </a:prstGeom>
        </p:spPr>
        <p:txBody>
          <a:bodyPr vert="horz" lIns="91440" tIns="45720" rIns="91440" bIns="45720" rtlCol="0" anchor="b"/>
          <a:lstStyle>
            <a:lvl1pPr algn="r">
              <a:defRPr sz="1200"/>
            </a:lvl1pPr>
          </a:lstStyle>
          <a:p>
            <a:fld id="{4D151DBA-812A-4523-B99E-697B9AE51F52}" type="slidenum">
              <a:rPr lang="pt-BR" smtClean="0"/>
              <a:t>‹nº›</a:t>
            </a:fld>
            <a:endParaRPr lang="pt-BR"/>
          </a:p>
        </p:txBody>
      </p:sp>
    </p:spTree>
    <p:extLst>
      <p:ext uri="{BB962C8B-B14F-4D97-AF65-F5344CB8AC3E}">
        <p14:creationId xmlns:p14="http://schemas.microsoft.com/office/powerpoint/2010/main" val="3048582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9/2/2025</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hyperlink" Target="https://drive.google.com/file/d/1u8ru2W8YvmpBJ7NwRy4gI2Pdve1BwAxh/view?usp=sharin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s://www.linkedin.com/company/14047743" TargetMode="External"/><Relationship Id="rId18" Type="http://schemas.openxmlformats.org/officeDocument/2006/relationships/image" Target="../media/image32.png"/><Relationship Id="rId3" Type="http://schemas.openxmlformats.org/officeDocument/2006/relationships/image" Target="../media/image24.png"/><Relationship Id="rId7" Type="http://schemas.openxmlformats.org/officeDocument/2006/relationships/hyperlink" Target="mailto:tavares@evolucaocompressores.com.br" TargetMode="External"/><Relationship Id="rId12" Type="http://schemas.openxmlformats.org/officeDocument/2006/relationships/image" Target="../media/image29.png"/><Relationship Id="rId17" Type="http://schemas.openxmlformats.org/officeDocument/2006/relationships/hyperlink" Target="https://www.instagram.com/evolucaocompressores/?hl=pt-br" TargetMode="External"/><Relationship Id="rId2" Type="http://schemas.openxmlformats.org/officeDocument/2006/relationships/image" Target="../media/image1.png"/><Relationship Id="rId16" Type="http://schemas.openxmlformats.org/officeDocument/2006/relationships/image" Target="../media/image31.png"/><Relationship Id="rId20"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hyperlink" Target="https://www.youtube.com/watch?v=xp5ODjBytuo" TargetMode="External"/><Relationship Id="rId5" Type="http://schemas.openxmlformats.org/officeDocument/2006/relationships/image" Target="../media/image26.png"/><Relationship Id="rId15" Type="http://schemas.openxmlformats.org/officeDocument/2006/relationships/hyperlink" Target="https://www.facebook.com/EvolucaoCompressores" TargetMode="External"/><Relationship Id="rId10" Type="http://schemas.openxmlformats.org/officeDocument/2006/relationships/image" Target="../media/image28.png"/><Relationship Id="rId19" Type="http://schemas.openxmlformats.org/officeDocument/2006/relationships/hyperlink" Target="https://www.youtube.com/channel/UCwd-vQDfQFCs9o1J-7-WiMQ" TargetMode="External"/><Relationship Id="rId4" Type="http://schemas.openxmlformats.org/officeDocument/2006/relationships/image" Target="../media/image25.svg"/><Relationship Id="rId9" Type="http://schemas.openxmlformats.org/officeDocument/2006/relationships/hyperlink" Target="http://www.evolucaocompressores.com.br/" TargetMode="External"/><Relationship Id="rId1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hyperlink" Target="https://drive.google.com/file/d/15EtcmexG-arsWp_GsKXvwA4IRSbPdbry/view?usp=sharing" TargetMode="Externa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drive.google.com/file/d/1dndyUU9EqHW96GPnidYCgDpPc6sUT8aM/view?usp=sharing" TargetMode="Externa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59C4B-3ECB-606E-EAFC-6721F78854C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83539FD-3A50-1E35-3205-FCBFFB3C3874}"/>
              </a:ext>
            </a:extLst>
          </p:cNvPr>
          <p:cNvSpPr/>
          <p:nvPr/>
        </p:nvSpPr>
        <p:spPr>
          <a:xfrm>
            <a:off x="4402065" y="108000"/>
            <a:ext cx="3049937" cy="1156226"/>
          </a:xfrm>
          <a:custGeom>
            <a:avLst/>
            <a:gdLst/>
            <a:ahLst/>
            <a:cxnLst/>
            <a:rect l="l" t="t" r="r" b="b"/>
            <a:pathLst>
              <a:path w="3049937" h="1156226">
                <a:moveTo>
                  <a:pt x="0" y="0"/>
                </a:moveTo>
                <a:lnTo>
                  <a:pt x="3049937" y="0"/>
                </a:lnTo>
                <a:lnTo>
                  <a:pt x="3049937" y="1156226"/>
                </a:lnTo>
                <a:lnTo>
                  <a:pt x="0" y="1156226"/>
                </a:lnTo>
                <a:lnTo>
                  <a:pt x="0" y="0"/>
                </a:lnTo>
                <a:close/>
              </a:path>
            </a:pathLst>
          </a:custGeom>
          <a:blipFill>
            <a:blip r:embed="rId2"/>
            <a:stretch>
              <a:fillRect/>
            </a:stretch>
          </a:blipFill>
        </p:spPr>
      </p:sp>
      <p:sp>
        <p:nvSpPr>
          <p:cNvPr id="8" name="TextBox 8">
            <a:extLst>
              <a:ext uri="{FF2B5EF4-FFF2-40B4-BE49-F238E27FC236}">
                <a16:creationId xmlns:a16="http://schemas.microsoft.com/office/drawing/2014/main" id="{3909E569-BF40-4392-592E-6AB927C617A0}"/>
              </a:ext>
            </a:extLst>
          </p:cNvPr>
          <p:cNvSpPr txBox="1"/>
          <p:nvPr/>
        </p:nvSpPr>
        <p:spPr>
          <a:xfrm>
            <a:off x="4063530" y="6779846"/>
            <a:ext cx="3476738" cy="690895"/>
          </a:xfrm>
          <a:prstGeom prst="rect">
            <a:avLst/>
          </a:prstGeom>
        </p:spPr>
        <p:txBody>
          <a:bodyPr lIns="0" tIns="0" rIns="0" bIns="0" rtlCol="0" anchor="t">
            <a:spAutoFit/>
          </a:bodyPr>
          <a:lstStyle/>
          <a:p>
            <a:pPr algn="ctr">
              <a:lnSpc>
                <a:spcPts val="2761"/>
              </a:lnSpc>
            </a:pPr>
            <a:r>
              <a:rPr lang="en-US" sz="1972" b="1" dirty="0">
                <a:solidFill>
                  <a:srgbClr val="434343"/>
                </a:solidFill>
                <a:latin typeface="Montserrat Ultra-Bold"/>
                <a:ea typeface="Montserrat Ultra-Bold"/>
                <a:cs typeface="Montserrat Ultra-Bold"/>
                <a:sym typeface="Montserrat Ultra-Bold"/>
              </a:rPr>
              <a:t>NOME DA EMPRESA</a:t>
            </a:r>
          </a:p>
          <a:p>
            <a:pPr algn="ctr">
              <a:lnSpc>
                <a:spcPts val="2761"/>
              </a:lnSpc>
            </a:pPr>
            <a:r>
              <a:rPr lang="en-US" sz="1600" b="1" dirty="0" err="1">
                <a:solidFill>
                  <a:srgbClr val="434343"/>
                </a:solidFill>
                <a:latin typeface="Montserrat Ultra-Bold"/>
                <a:ea typeface="Montserrat Ultra-Bold"/>
                <a:cs typeface="Montserrat Ultra-Bold"/>
                <a:sym typeface="Montserrat Ultra-Bold"/>
              </a:rPr>
              <a:t>Cidade</a:t>
            </a:r>
            <a:r>
              <a:rPr lang="en-US" sz="1600" b="1">
                <a:solidFill>
                  <a:srgbClr val="434343"/>
                </a:solidFill>
                <a:latin typeface="Montserrat Ultra-Bold"/>
                <a:ea typeface="Montserrat Ultra-Bold"/>
                <a:cs typeface="Montserrat Ultra-Bold"/>
                <a:sym typeface="Montserrat Ultra-Bold"/>
              </a:rPr>
              <a:t>  - UF</a:t>
            </a:r>
            <a:endParaRPr lang="en-US" sz="1600" b="1" dirty="0">
              <a:solidFill>
                <a:srgbClr val="434343"/>
              </a:solidFill>
              <a:latin typeface="Montserrat Ultra-Bold"/>
              <a:ea typeface="Montserrat Ultra-Bold"/>
              <a:cs typeface="Montserrat Ultra-Bold"/>
              <a:sym typeface="Montserrat Ultra-Bold"/>
            </a:endParaRPr>
          </a:p>
        </p:txBody>
      </p:sp>
      <p:sp>
        <p:nvSpPr>
          <p:cNvPr id="9" name="TextBox 9">
            <a:extLst>
              <a:ext uri="{FF2B5EF4-FFF2-40B4-BE49-F238E27FC236}">
                <a16:creationId xmlns:a16="http://schemas.microsoft.com/office/drawing/2014/main" id="{FCFE4F9A-0604-5D52-2F8C-D1C1D665FA87}"/>
              </a:ext>
            </a:extLst>
          </p:cNvPr>
          <p:cNvSpPr txBox="1"/>
          <p:nvPr/>
        </p:nvSpPr>
        <p:spPr>
          <a:xfrm>
            <a:off x="4402065" y="8259610"/>
            <a:ext cx="3049937" cy="1121970"/>
          </a:xfrm>
          <a:prstGeom prst="rect">
            <a:avLst/>
          </a:prstGeom>
        </p:spPr>
        <p:txBody>
          <a:bodyPr lIns="0" tIns="0" rIns="0" bIns="0" rtlCol="0" anchor="t">
            <a:spAutoFit/>
          </a:bodyPr>
          <a:lstStyle/>
          <a:p>
            <a:pPr>
              <a:lnSpc>
                <a:spcPts val="2235"/>
              </a:lnSpc>
            </a:pPr>
            <a:r>
              <a:rPr lang="en-US" sz="1597" dirty="0">
                <a:solidFill>
                  <a:srgbClr val="434343"/>
                </a:solidFill>
                <a:latin typeface="Open Sans"/>
                <a:ea typeface="Open Sans"/>
                <a:cs typeface="Open Sans"/>
                <a:sym typeface="Open Sans"/>
              </a:rPr>
              <a:t>Aos </a:t>
            </a:r>
            <a:r>
              <a:rPr lang="en-US" sz="1597" dirty="0" err="1">
                <a:solidFill>
                  <a:srgbClr val="434343"/>
                </a:solidFill>
                <a:latin typeface="Open Sans"/>
                <a:ea typeface="Open Sans"/>
                <a:cs typeface="Open Sans"/>
                <a:sym typeface="Open Sans"/>
              </a:rPr>
              <a:t>cuidados</a:t>
            </a:r>
            <a:r>
              <a:rPr lang="en-US" sz="1597">
                <a:solidFill>
                  <a:srgbClr val="434343"/>
                </a:solidFill>
                <a:latin typeface="Open Sans"/>
                <a:ea typeface="Open Sans"/>
                <a:cs typeface="Open Sans"/>
                <a:sym typeface="Open Sans"/>
              </a:rPr>
              <a:t>,</a:t>
            </a:r>
          </a:p>
          <a:p>
            <a:pPr>
              <a:lnSpc>
                <a:spcPts val="2235"/>
              </a:lnSpc>
            </a:pPr>
            <a:r>
              <a:rPr lang="en-US" sz="1597">
                <a:solidFill>
                  <a:srgbClr val="434343"/>
                </a:solidFill>
                <a:latin typeface="Open Sans"/>
                <a:ea typeface="Open Sans"/>
                <a:cs typeface="Open Sans"/>
                <a:sym typeface="Open Sans"/>
              </a:rPr>
              <a:t>Sr. ******</a:t>
            </a:r>
          </a:p>
          <a:p>
            <a:pPr>
              <a:lnSpc>
                <a:spcPts val="2235"/>
              </a:lnSpc>
            </a:pPr>
            <a:r>
              <a:rPr lang="en-US" sz="1597">
                <a:solidFill>
                  <a:srgbClr val="434343"/>
                </a:solidFill>
                <a:latin typeface="Open Sans"/>
                <a:ea typeface="Open Sans"/>
                <a:cs typeface="Open Sans"/>
                <a:sym typeface="Open Sans"/>
              </a:rPr>
              <a:t>(47) *******</a:t>
            </a:r>
          </a:p>
          <a:p>
            <a:pPr>
              <a:lnSpc>
                <a:spcPts val="2235"/>
              </a:lnSpc>
            </a:pPr>
            <a:r>
              <a:rPr lang="en-US" sz="1597">
                <a:solidFill>
                  <a:srgbClr val="434343"/>
                </a:solidFill>
                <a:latin typeface="Open Sans"/>
                <a:ea typeface="Open Sans"/>
                <a:cs typeface="Open Sans"/>
                <a:sym typeface="Open Sans"/>
              </a:rPr>
              <a:t>E-MAIL@EMAIL</a:t>
            </a:r>
          </a:p>
        </p:txBody>
      </p:sp>
      <p:sp>
        <p:nvSpPr>
          <p:cNvPr id="10" name="TextBox 10">
            <a:extLst>
              <a:ext uri="{FF2B5EF4-FFF2-40B4-BE49-F238E27FC236}">
                <a16:creationId xmlns:a16="http://schemas.microsoft.com/office/drawing/2014/main" id="{D61FCBDD-73B6-A5A5-5A3C-6E095F6F03E7}"/>
              </a:ext>
            </a:extLst>
          </p:cNvPr>
          <p:cNvSpPr txBox="1"/>
          <p:nvPr/>
        </p:nvSpPr>
        <p:spPr>
          <a:xfrm>
            <a:off x="4402065" y="9776915"/>
            <a:ext cx="2407677" cy="271501"/>
          </a:xfrm>
          <a:prstGeom prst="rect">
            <a:avLst/>
          </a:prstGeom>
        </p:spPr>
        <p:txBody>
          <a:bodyPr lIns="0" tIns="0" rIns="0" bIns="0" rtlCol="0" anchor="t">
            <a:spAutoFit/>
          </a:bodyPr>
          <a:lstStyle/>
          <a:p>
            <a:pPr>
              <a:lnSpc>
                <a:spcPts val="2235"/>
              </a:lnSpc>
            </a:pPr>
            <a:r>
              <a:rPr lang="en-US" sz="1597">
                <a:solidFill>
                  <a:srgbClr val="434343"/>
                </a:solidFill>
                <a:latin typeface="Open Sans"/>
                <a:ea typeface="Open Sans"/>
                <a:cs typeface="Open Sans"/>
                <a:sym typeface="Open Sans"/>
              </a:rPr>
              <a:t>Jlle, dia ** de *** de ****</a:t>
            </a:r>
          </a:p>
        </p:txBody>
      </p:sp>
      <p:pic>
        <p:nvPicPr>
          <p:cNvPr id="13" name="Imagem 12" descr="Uma imagem contendo no interior, mesa, aeroporto, avião&#10;&#10;O conteúdo gerado por IA pode estar incorreto.">
            <a:extLst>
              <a:ext uri="{FF2B5EF4-FFF2-40B4-BE49-F238E27FC236}">
                <a16:creationId xmlns:a16="http://schemas.microsoft.com/office/drawing/2014/main" id="{0FB7171D-1D5F-505A-1539-8230C45E2299}"/>
              </a:ext>
            </a:extLst>
          </p:cNvPr>
          <p:cNvPicPr>
            <a:picLocks noChangeAspect="1"/>
          </p:cNvPicPr>
          <p:nvPr/>
        </p:nvPicPr>
        <p:blipFill rotWithShape="1">
          <a:blip r:embed="rId3">
            <a:extLst>
              <a:ext uri="{28A0092B-C50C-407E-A947-70E740481C1C}">
                <a14:useLocalDpi xmlns:a14="http://schemas.microsoft.com/office/drawing/2010/main" val="0"/>
              </a:ext>
            </a:extLst>
          </a:blip>
          <a:srcRect l="37054" t="36" r="22974" b="-36"/>
          <a:stretch>
            <a:fillRect/>
          </a:stretch>
        </p:blipFill>
        <p:spPr>
          <a:xfrm>
            <a:off x="-129730" y="0"/>
            <a:ext cx="4274477" cy="10724574"/>
          </a:xfrm>
          <a:prstGeom prst="rect">
            <a:avLst/>
          </a:prstGeom>
        </p:spPr>
      </p:pic>
      <p:sp>
        <p:nvSpPr>
          <p:cNvPr id="14" name="Freeform 7">
            <a:extLst>
              <a:ext uri="{FF2B5EF4-FFF2-40B4-BE49-F238E27FC236}">
                <a16:creationId xmlns:a16="http://schemas.microsoft.com/office/drawing/2014/main" id="{6A0531F9-5A82-0518-350F-3D64ADFD45A4}"/>
              </a:ext>
            </a:extLst>
          </p:cNvPr>
          <p:cNvSpPr/>
          <p:nvPr/>
        </p:nvSpPr>
        <p:spPr>
          <a:xfrm>
            <a:off x="29210" y="9925365"/>
            <a:ext cx="2988310" cy="768035"/>
          </a:xfrm>
          <a:custGeom>
            <a:avLst/>
            <a:gdLst/>
            <a:ahLst/>
            <a:cxnLst/>
            <a:rect l="l" t="t" r="r" b="b"/>
            <a:pathLst>
              <a:path w="3279810" h="876569">
                <a:moveTo>
                  <a:pt x="0" y="0"/>
                </a:moveTo>
                <a:lnTo>
                  <a:pt x="3279810" y="0"/>
                </a:lnTo>
                <a:lnTo>
                  <a:pt x="3279810" y="876569"/>
                </a:lnTo>
                <a:lnTo>
                  <a:pt x="0" y="876569"/>
                </a:lnTo>
                <a:lnTo>
                  <a:pt x="0" y="0"/>
                </a:lnTo>
                <a:close/>
              </a:path>
            </a:pathLst>
          </a:custGeom>
          <a:blipFill>
            <a:blip r:embed="rId4"/>
            <a:stretch>
              <a:fillRect t="-3005"/>
            </a:stretch>
          </a:blipFill>
        </p:spPr>
        <p:txBody>
          <a:bodyPr/>
          <a:lstStyle/>
          <a:p>
            <a:endParaRPr lang="pt-BR"/>
          </a:p>
        </p:txBody>
      </p:sp>
      <p:sp>
        <p:nvSpPr>
          <p:cNvPr id="15" name="Freeform 5">
            <a:extLst>
              <a:ext uri="{FF2B5EF4-FFF2-40B4-BE49-F238E27FC236}">
                <a16:creationId xmlns:a16="http://schemas.microsoft.com/office/drawing/2014/main" id="{4C902491-97BC-B621-0604-90695C3C7B0C}"/>
              </a:ext>
            </a:extLst>
          </p:cNvPr>
          <p:cNvSpPr/>
          <p:nvPr/>
        </p:nvSpPr>
        <p:spPr>
          <a:xfrm>
            <a:off x="-129730" y="4574943"/>
            <a:ext cx="7686230" cy="2047911"/>
          </a:xfrm>
          <a:custGeom>
            <a:avLst/>
            <a:gdLst/>
            <a:ahLst/>
            <a:cxnLst/>
            <a:rect l="l" t="t" r="r" b="b"/>
            <a:pathLst>
              <a:path w="3563809" h="802421">
                <a:moveTo>
                  <a:pt x="0" y="0"/>
                </a:moveTo>
                <a:lnTo>
                  <a:pt x="3563809" y="0"/>
                </a:lnTo>
                <a:lnTo>
                  <a:pt x="3563809" y="802421"/>
                </a:lnTo>
                <a:lnTo>
                  <a:pt x="0" y="802421"/>
                </a:lnTo>
                <a:close/>
              </a:path>
            </a:pathLst>
          </a:custGeom>
          <a:solidFill>
            <a:srgbClr val="434343">
              <a:alpha val="42745"/>
            </a:srgbClr>
          </a:solidFill>
        </p:spPr>
      </p:sp>
      <p:sp>
        <p:nvSpPr>
          <p:cNvPr id="16" name="TextBox 11">
            <a:extLst>
              <a:ext uri="{FF2B5EF4-FFF2-40B4-BE49-F238E27FC236}">
                <a16:creationId xmlns:a16="http://schemas.microsoft.com/office/drawing/2014/main" id="{409A1FAC-11DA-CAD1-E1A0-2F9A7D113EC9}"/>
              </a:ext>
            </a:extLst>
          </p:cNvPr>
          <p:cNvSpPr txBox="1"/>
          <p:nvPr/>
        </p:nvSpPr>
        <p:spPr>
          <a:xfrm>
            <a:off x="29210" y="4900833"/>
            <a:ext cx="6929521" cy="539250"/>
          </a:xfrm>
          <a:prstGeom prst="rect">
            <a:avLst/>
          </a:prstGeom>
        </p:spPr>
        <p:txBody>
          <a:bodyPr lIns="0" tIns="0" rIns="0" bIns="0" rtlCol="0" anchor="t">
            <a:spAutoFit/>
          </a:bodyPr>
          <a:lstStyle/>
          <a:p>
            <a:pPr algn="r">
              <a:lnSpc>
                <a:spcPts val="4620"/>
              </a:lnSpc>
            </a:pPr>
            <a:r>
              <a:rPr lang="en-US" sz="3300">
                <a:solidFill>
                  <a:srgbClr val="FFFFFF"/>
                </a:solidFill>
                <a:latin typeface="Neue Montreal"/>
                <a:ea typeface="Neue Montreal"/>
                <a:cs typeface="Neue Montreal"/>
                <a:sym typeface="Neue Montreal"/>
              </a:rPr>
              <a:t>PROPOSTA TÉCNICA E COMERCIAL</a:t>
            </a:r>
          </a:p>
        </p:txBody>
      </p:sp>
      <p:sp>
        <p:nvSpPr>
          <p:cNvPr id="17" name="TextBox 12">
            <a:extLst>
              <a:ext uri="{FF2B5EF4-FFF2-40B4-BE49-F238E27FC236}">
                <a16:creationId xmlns:a16="http://schemas.microsoft.com/office/drawing/2014/main" id="{57ACBD99-82FF-B222-83B1-5083C326E395}"/>
              </a:ext>
            </a:extLst>
          </p:cNvPr>
          <p:cNvSpPr txBox="1"/>
          <p:nvPr/>
        </p:nvSpPr>
        <p:spPr>
          <a:xfrm>
            <a:off x="-146240" y="5773304"/>
            <a:ext cx="6929521" cy="539250"/>
          </a:xfrm>
          <a:prstGeom prst="rect">
            <a:avLst/>
          </a:prstGeom>
        </p:spPr>
        <p:txBody>
          <a:bodyPr lIns="0" tIns="0" rIns="0" bIns="0" rtlCol="0" anchor="t">
            <a:spAutoFit/>
          </a:bodyPr>
          <a:lstStyle/>
          <a:p>
            <a:pPr algn="r">
              <a:lnSpc>
                <a:spcPts val="4620"/>
              </a:lnSpc>
            </a:pPr>
            <a:r>
              <a:rPr lang="en-US" sz="3300">
                <a:solidFill>
                  <a:srgbClr val="FFFFFF"/>
                </a:solidFill>
                <a:latin typeface="Neue Montreal"/>
                <a:ea typeface="Neue Montreal"/>
                <a:cs typeface="Neue Montreal"/>
                <a:sym typeface="Neue Montreal"/>
              </a:rPr>
              <a:t>N° ********</a:t>
            </a:r>
          </a:p>
        </p:txBody>
      </p:sp>
    </p:spTree>
    <p:extLst>
      <p:ext uri="{BB962C8B-B14F-4D97-AF65-F5344CB8AC3E}">
        <p14:creationId xmlns:p14="http://schemas.microsoft.com/office/powerpoint/2010/main" val="3895228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47655-4933-C79A-8A5A-9EE09BD31E3B}"/>
            </a:ext>
          </a:extLst>
        </p:cNvPr>
        <p:cNvGrpSpPr/>
        <p:nvPr/>
      </p:nvGrpSpPr>
      <p:grpSpPr>
        <a:xfrm>
          <a:off x="0" y="0"/>
          <a:ext cx="0" cy="0"/>
          <a:chOff x="0" y="0"/>
          <a:chExt cx="0" cy="0"/>
        </a:xfrm>
      </p:grpSpPr>
      <p:sp>
        <p:nvSpPr>
          <p:cNvPr id="11" name="Freeform 11">
            <a:extLst>
              <a:ext uri="{FF2B5EF4-FFF2-40B4-BE49-F238E27FC236}">
                <a16:creationId xmlns:a16="http://schemas.microsoft.com/office/drawing/2014/main" id="{2483D821-0B44-419E-471D-7B9F03FBC0F6}"/>
              </a:ext>
            </a:extLst>
          </p:cNvPr>
          <p:cNvSpPr/>
          <p:nvPr/>
        </p:nvSpPr>
        <p:spPr>
          <a:xfrm>
            <a:off x="142348" y="9750429"/>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txBody>
          <a:bodyPr/>
          <a:lstStyle/>
          <a:p>
            <a:endParaRPr lang="pt-BR"/>
          </a:p>
        </p:txBody>
      </p:sp>
      <p:grpSp>
        <p:nvGrpSpPr>
          <p:cNvPr id="13" name="Group 13">
            <a:extLst>
              <a:ext uri="{FF2B5EF4-FFF2-40B4-BE49-F238E27FC236}">
                <a16:creationId xmlns:a16="http://schemas.microsoft.com/office/drawing/2014/main" id="{8D6853DB-7505-2659-A0EA-C0588137335C}"/>
              </a:ext>
            </a:extLst>
          </p:cNvPr>
          <p:cNvGrpSpPr/>
          <p:nvPr/>
        </p:nvGrpSpPr>
        <p:grpSpPr>
          <a:xfrm>
            <a:off x="502244" y="1549778"/>
            <a:ext cx="374337" cy="187168"/>
            <a:chOff x="0" y="0"/>
            <a:chExt cx="812800" cy="406400"/>
          </a:xfrm>
        </p:grpSpPr>
        <p:sp>
          <p:nvSpPr>
            <p:cNvPr id="14" name="Freeform 14">
              <a:extLst>
                <a:ext uri="{FF2B5EF4-FFF2-40B4-BE49-F238E27FC236}">
                  <a16:creationId xmlns:a16="http://schemas.microsoft.com/office/drawing/2014/main" id="{F3042BE4-2CE2-8167-76E7-8A94F872E5F5}"/>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a:extLst>
                <a:ext uri="{FF2B5EF4-FFF2-40B4-BE49-F238E27FC236}">
                  <a16:creationId xmlns:a16="http://schemas.microsoft.com/office/drawing/2014/main" id="{F141E060-6B7B-8D3D-503A-EBB748E5973E}"/>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8" name="TextBox 18">
            <a:extLst>
              <a:ext uri="{FF2B5EF4-FFF2-40B4-BE49-F238E27FC236}">
                <a16:creationId xmlns:a16="http://schemas.microsoft.com/office/drawing/2014/main" id="{1AA2DEA0-43B1-610A-1A42-6494E20C0F34}"/>
              </a:ext>
            </a:extLst>
          </p:cNvPr>
          <p:cNvSpPr txBox="1"/>
          <p:nvPr/>
        </p:nvSpPr>
        <p:spPr>
          <a:xfrm>
            <a:off x="494992" y="913175"/>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VANTAGENS DO PRODUTO</a:t>
            </a:r>
          </a:p>
        </p:txBody>
      </p:sp>
      <p:sp>
        <p:nvSpPr>
          <p:cNvPr id="19" name="TextBox 19">
            <a:extLst>
              <a:ext uri="{FF2B5EF4-FFF2-40B4-BE49-F238E27FC236}">
                <a16:creationId xmlns:a16="http://schemas.microsoft.com/office/drawing/2014/main" id="{43067810-8733-296D-1A08-D3BBB7F6A160}"/>
              </a:ext>
            </a:extLst>
          </p:cNvPr>
          <p:cNvSpPr txBox="1"/>
          <p:nvPr/>
        </p:nvSpPr>
        <p:spPr>
          <a:xfrm>
            <a:off x="1007260" y="1524996"/>
            <a:ext cx="6170737" cy="236731"/>
          </a:xfrm>
          <a:prstGeom prst="rect">
            <a:avLst/>
          </a:prstGeom>
        </p:spPr>
        <p:txBody>
          <a:bodyPr wrap="square"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PRÉ E PÓS FILTROS INCORPORADOS</a:t>
            </a:r>
          </a:p>
        </p:txBody>
      </p:sp>
      <p:pic>
        <p:nvPicPr>
          <p:cNvPr id="7" name="Imagem 6">
            <a:extLst>
              <a:ext uri="{FF2B5EF4-FFF2-40B4-BE49-F238E27FC236}">
                <a16:creationId xmlns:a16="http://schemas.microsoft.com/office/drawing/2014/main" id="{578E7AB4-CC25-03F8-EF57-C93EA624CC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717" y="-95249"/>
            <a:ext cx="7464673" cy="859247"/>
          </a:xfrm>
          <a:prstGeom prst="rect">
            <a:avLst/>
          </a:prstGeom>
        </p:spPr>
      </p:pic>
      <p:grpSp>
        <p:nvGrpSpPr>
          <p:cNvPr id="17" name="Group 13">
            <a:extLst>
              <a:ext uri="{FF2B5EF4-FFF2-40B4-BE49-F238E27FC236}">
                <a16:creationId xmlns:a16="http://schemas.microsoft.com/office/drawing/2014/main" id="{2F58C670-F9CF-A44A-4304-C896B4BFA0D6}"/>
              </a:ext>
            </a:extLst>
          </p:cNvPr>
          <p:cNvGrpSpPr/>
          <p:nvPr/>
        </p:nvGrpSpPr>
        <p:grpSpPr>
          <a:xfrm>
            <a:off x="508745" y="5656779"/>
            <a:ext cx="374337" cy="187168"/>
            <a:chOff x="0" y="0"/>
            <a:chExt cx="812800" cy="406400"/>
          </a:xfrm>
        </p:grpSpPr>
        <p:sp>
          <p:nvSpPr>
            <p:cNvPr id="20" name="Freeform 14">
              <a:extLst>
                <a:ext uri="{FF2B5EF4-FFF2-40B4-BE49-F238E27FC236}">
                  <a16:creationId xmlns:a16="http://schemas.microsoft.com/office/drawing/2014/main" id="{6C569B96-C13C-E894-6BF3-17904A693AC6}"/>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29" name="TextBox 15">
              <a:extLst>
                <a:ext uri="{FF2B5EF4-FFF2-40B4-BE49-F238E27FC236}">
                  <a16:creationId xmlns:a16="http://schemas.microsoft.com/office/drawing/2014/main" id="{9D02C4E7-C489-CD65-01C8-82D1DCE6BE3F}"/>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31" name="CaixaDeTexto 30">
            <a:extLst>
              <a:ext uri="{FF2B5EF4-FFF2-40B4-BE49-F238E27FC236}">
                <a16:creationId xmlns:a16="http://schemas.microsoft.com/office/drawing/2014/main" id="{FDE13454-EEDB-8A14-854A-52C7624A5CE4}"/>
              </a:ext>
            </a:extLst>
          </p:cNvPr>
          <p:cNvSpPr txBox="1"/>
          <p:nvPr/>
        </p:nvSpPr>
        <p:spPr>
          <a:xfrm>
            <a:off x="924631" y="5591336"/>
            <a:ext cx="4107180" cy="329064"/>
          </a:xfrm>
          <a:prstGeom prst="rect">
            <a:avLst/>
          </a:prstGeom>
          <a:noFill/>
        </p:spPr>
        <p:txBody>
          <a:bodyPr wrap="square">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REGENERAÇÃO A QUENTE</a:t>
            </a:r>
          </a:p>
        </p:txBody>
      </p:sp>
      <p:sp>
        <p:nvSpPr>
          <p:cNvPr id="24" name="CaixaDeTexto 23">
            <a:extLst>
              <a:ext uri="{FF2B5EF4-FFF2-40B4-BE49-F238E27FC236}">
                <a16:creationId xmlns:a16="http://schemas.microsoft.com/office/drawing/2014/main" id="{3323A9D8-4A15-174B-188C-ACB9D66AEFA5}"/>
              </a:ext>
            </a:extLst>
          </p:cNvPr>
          <p:cNvSpPr txBox="1"/>
          <p:nvPr/>
        </p:nvSpPr>
        <p:spPr>
          <a:xfrm>
            <a:off x="442229" y="1856870"/>
            <a:ext cx="6636135" cy="646331"/>
          </a:xfrm>
          <a:prstGeom prst="rect">
            <a:avLst/>
          </a:prstGeom>
          <a:noFill/>
        </p:spPr>
        <p:txBody>
          <a:bodyPr wrap="square">
            <a:spAutoFit/>
          </a:bodyPr>
          <a:lstStyle/>
          <a:p>
            <a:pPr algn="just"/>
            <a:r>
              <a:rPr lang="pt-BR" sz="1200">
                <a:latin typeface="Montserrat" panose="00000500000000000000" pitchFamily="2" charset="0"/>
                <a:cs typeface="Arial" panose="020B0604020202020204" pitchFamily="34" charset="0"/>
              </a:rPr>
              <a:t>Os secadores por adsorção da Ingersoll Rand são equipados de fábrica com filtros de ar comprimido dimensionados de acordo com o tamanho do secador, garantindo baixas perdas de carga.</a:t>
            </a:r>
            <a:endParaRPr lang="pt-BR" sz="1200" dirty="0">
              <a:latin typeface="Montserrat" panose="00000500000000000000" pitchFamily="2" charset="0"/>
              <a:cs typeface="Arial" panose="020B0604020202020204" pitchFamily="34" charset="0"/>
            </a:endParaRPr>
          </a:p>
        </p:txBody>
      </p:sp>
      <p:sp>
        <p:nvSpPr>
          <p:cNvPr id="37" name="CaixaDeTexto 36">
            <a:extLst>
              <a:ext uri="{FF2B5EF4-FFF2-40B4-BE49-F238E27FC236}">
                <a16:creationId xmlns:a16="http://schemas.microsoft.com/office/drawing/2014/main" id="{AA57CBF1-BCDD-3C12-E921-F9FAA3F37D63}"/>
              </a:ext>
            </a:extLst>
          </p:cNvPr>
          <p:cNvSpPr txBox="1"/>
          <p:nvPr/>
        </p:nvSpPr>
        <p:spPr>
          <a:xfrm>
            <a:off x="493859" y="5988417"/>
            <a:ext cx="4222964" cy="2400657"/>
          </a:xfrm>
          <a:prstGeom prst="rect">
            <a:avLst/>
          </a:prstGeom>
          <a:noFill/>
        </p:spPr>
        <p:txBody>
          <a:bodyPr wrap="square">
            <a:spAutoFit/>
          </a:bodyPr>
          <a:lstStyle/>
          <a:p>
            <a:pPr algn="just"/>
            <a:r>
              <a:rPr lang="pt-BR" sz="1200">
                <a:latin typeface="Montserrat" panose="00000500000000000000" pitchFamily="2" charset="0"/>
                <a:cs typeface="Arial" panose="020B0604020202020204" pitchFamily="34" charset="0"/>
              </a:rPr>
              <a:t>Diferentemente dos secadores comuns por adsorção, os secadores HB não utilizam ar comprimido para regeneração. Ao invés de desviar parte do ar comprimido para regenerar o dissecante, a série HB é equipada com um ventilador e um aquecedor, que admitem e esquentam ar atmosférico, usando-o para a regeneração. Essa tecnologia elimina completamente a necessidade de purga de ar comprimido, maximizando a eficiência energética e minimizando os custos de operação.</a:t>
            </a:r>
          </a:p>
          <a:p>
            <a:pPr algn="just"/>
            <a:endParaRPr lang="pt-BR" sz="1800" dirty="0">
              <a:latin typeface="Arial" panose="020B0604020202020204" pitchFamily="34" charset="0"/>
              <a:cs typeface="Arial" panose="020B0604020202020204" pitchFamily="34" charset="0"/>
            </a:endParaRPr>
          </a:p>
        </p:txBody>
      </p:sp>
      <p:sp>
        <p:nvSpPr>
          <p:cNvPr id="41" name="CaixaDeTexto 40">
            <a:extLst>
              <a:ext uri="{FF2B5EF4-FFF2-40B4-BE49-F238E27FC236}">
                <a16:creationId xmlns:a16="http://schemas.microsoft.com/office/drawing/2014/main" id="{73686D7E-E16C-EF03-8AAB-5682F418DE8E}"/>
              </a:ext>
            </a:extLst>
          </p:cNvPr>
          <p:cNvSpPr txBox="1"/>
          <p:nvPr/>
        </p:nvSpPr>
        <p:spPr>
          <a:xfrm>
            <a:off x="470493" y="2303160"/>
            <a:ext cx="5135301" cy="1846659"/>
          </a:xfrm>
          <a:prstGeom prst="rect">
            <a:avLst/>
          </a:prstGeom>
          <a:noFill/>
        </p:spPr>
        <p:txBody>
          <a:bodyPr wrap="square">
            <a:spAutoFit/>
          </a:bodyPr>
          <a:lstStyle/>
          <a:p>
            <a:pPr algn="just"/>
            <a:endParaRPr lang="pt-BR" sz="1200">
              <a:latin typeface="Montserrat" panose="00000500000000000000" pitchFamily="2" charset="0"/>
              <a:cs typeface="Arial" panose="020B0604020202020204" pitchFamily="34" charset="0"/>
            </a:endParaRPr>
          </a:p>
          <a:p>
            <a:pPr marL="171450" lvl="0" indent="-171450" algn="just">
              <a:buFont typeface="Wingdings" panose="05000000000000000000" pitchFamily="2" charset="2"/>
              <a:buChar char="§"/>
            </a:pPr>
            <a:r>
              <a:rPr lang="pt-BR" sz="1200">
                <a:latin typeface="Montserrat" panose="00000500000000000000" pitchFamily="2" charset="0"/>
                <a:cs typeface="Arial" panose="020B0604020202020204" pitchFamily="34" charset="0"/>
              </a:rPr>
              <a:t>Um filtro coalescente de alta eficiência é montado antes do secador, removendo gotículas de óleo e água potencialmente danosas ao dissecante, aumentando sua durabilidade; </a:t>
            </a:r>
          </a:p>
          <a:p>
            <a:pPr marL="171450" lvl="0" indent="-171450" algn="just">
              <a:buFont typeface="Wingdings" panose="05000000000000000000" pitchFamily="2" charset="2"/>
              <a:buChar char="§"/>
            </a:pPr>
            <a:r>
              <a:rPr lang="pt-BR" sz="1200">
                <a:latin typeface="Montserrat" panose="00000500000000000000" pitchFamily="2" charset="0"/>
                <a:cs typeface="Arial" panose="020B0604020202020204" pitchFamily="34" charset="0"/>
              </a:rPr>
              <a:t>Um filtro para material particulado é montado depois do secador, assegurando que partículas do dissecante que eventualmente se desprendam não contaminem a linha de ar;</a:t>
            </a:r>
          </a:p>
          <a:p>
            <a:pPr marL="171450" lvl="0" indent="-171450" algn="just">
              <a:buFont typeface="Wingdings" panose="05000000000000000000" pitchFamily="2" charset="2"/>
              <a:buChar char="§"/>
            </a:pPr>
            <a:r>
              <a:rPr lang="pt-BR" sz="1200">
                <a:latin typeface="Montserrat" panose="00000500000000000000" pitchFamily="2" charset="0"/>
                <a:cs typeface="Arial" panose="020B0604020202020204" pitchFamily="34" charset="0"/>
              </a:rPr>
              <a:t>Garantem ar tratado, com residual de óleo de 0,01ppm, e filtragem de até 1 mícron de material particulado</a:t>
            </a:r>
            <a:r>
              <a:rPr lang="pt-BR" sz="1800">
                <a:latin typeface="Arial" panose="020B0604020202020204" pitchFamily="34" charset="0"/>
                <a:cs typeface="Arial" panose="020B0604020202020204" pitchFamily="34" charset="0"/>
              </a:rPr>
              <a:t>.</a:t>
            </a:r>
            <a:endParaRPr lang="pt-BR" sz="1800" dirty="0">
              <a:latin typeface="Arial" panose="020B0604020202020204" pitchFamily="34" charset="0"/>
              <a:cs typeface="Arial" panose="020B0604020202020204" pitchFamily="34" charset="0"/>
            </a:endParaRPr>
          </a:p>
        </p:txBody>
      </p:sp>
      <p:pic>
        <p:nvPicPr>
          <p:cNvPr id="42" name="Picture 2">
            <a:extLst>
              <a:ext uri="{FF2B5EF4-FFF2-40B4-BE49-F238E27FC236}">
                <a16:creationId xmlns:a16="http://schemas.microsoft.com/office/drawing/2014/main" id="{FB4B4F14-A0DD-E6D9-83BB-8C956543B14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3887" y="2332680"/>
            <a:ext cx="994312" cy="1896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3" descr="green-planet">
            <a:extLst>
              <a:ext uri="{FF2B5EF4-FFF2-40B4-BE49-F238E27FC236}">
                <a16:creationId xmlns:a16="http://schemas.microsoft.com/office/drawing/2014/main" id="{A1CB0BAA-290A-F364-B559-0061FBB9420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3092" y="4159068"/>
            <a:ext cx="952500"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CaixaDeTexto 44">
            <a:extLst>
              <a:ext uri="{FF2B5EF4-FFF2-40B4-BE49-F238E27FC236}">
                <a16:creationId xmlns:a16="http://schemas.microsoft.com/office/drawing/2014/main" id="{03478BA7-7BF4-C1A6-23D5-6AB24D92AAD4}"/>
              </a:ext>
            </a:extLst>
          </p:cNvPr>
          <p:cNvSpPr txBox="1"/>
          <p:nvPr/>
        </p:nvSpPr>
        <p:spPr>
          <a:xfrm>
            <a:off x="1410715" y="4249214"/>
            <a:ext cx="6190727" cy="1200329"/>
          </a:xfrm>
          <a:prstGeom prst="rect">
            <a:avLst/>
          </a:prstGeom>
          <a:noFill/>
        </p:spPr>
        <p:txBody>
          <a:bodyPr wrap="square">
            <a:spAutoFit/>
          </a:bodyPr>
          <a:lstStyle/>
          <a:p>
            <a:pPr lvl="0" algn="just"/>
            <a:r>
              <a:rPr lang="pt-BR" sz="1200" b="1">
                <a:latin typeface="Montserrat" panose="00000500000000000000" pitchFamily="2" charset="0"/>
                <a:cs typeface="Arial" panose="020B0604020202020204" pitchFamily="34" charset="0"/>
              </a:rPr>
              <a:t>Ecologicamente correto</a:t>
            </a:r>
          </a:p>
          <a:p>
            <a:pPr lvl="0" algn="just"/>
            <a:endParaRPr lang="pt-BR" sz="1200">
              <a:latin typeface="Montserrat" panose="00000500000000000000" pitchFamily="2" charset="0"/>
              <a:cs typeface="Arial" panose="020B0604020202020204" pitchFamily="34" charset="0"/>
            </a:endParaRPr>
          </a:p>
          <a:p>
            <a:r>
              <a:rPr lang="pt-BR" sz="1200">
                <a:latin typeface="Montserrat" panose="00000500000000000000" pitchFamily="2" charset="0"/>
                <a:cs typeface="Arial" panose="020B0604020202020204" pitchFamily="34" charset="0"/>
              </a:rPr>
              <a:t>Os secadores HB trabalham com material dissecante, portanto são 100% isentos de gases refrigerantes nocivos à camada de ozônio. </a:t>
            </a:r>
          </a:p>
          <a:p>
            <a:pPr marL="171450" lvl="0" indent="-171450">
              <a:buFont typeface="Wingdings" panose="05000000000000000000" pitchFamily="2" charset="2"/>
              <a:buChar char="§"/>
            </a:pPr>
            <a:r>
              <a:rPr lang="pt-BR" sz="1200">
                <a:latin typeface="Montserrat" panose="00000500000000000000" pitchFamily="2" charset="0"/>
                <a:cs typeface="Arial" panose="020B0604020202020204" pitchFamily="34" charset="0"/>
              </a:rPr>
              <a:t>Dissecante não nocivo ao ambiente;</a:t>
            </a:r>
          </a:p>
          <a:p>
            <a:pPr marL="171450" lvl="0" indent="-171450">
              <a:buFont typeface="Wingdings" panose="05000000000000000000" pitchFamily="2" charset="2"/>
              <a:buChar char="§"/>
            </a:pPr>
            <a:r>
              <a:rPr lang="pt-BR" sz="1200">
                <a:latin typeface="Montserrat" panose="00000500000000000000" pitchFamily="2" charset="0"/>
                <a:cs typeface="Arial" panose="020B0604020202020204" pitchFamily="34" charset="0"/>
              </a:rPr>
              <a:t>Fácil descarte, sem necessidade de tratamento.</a:t>
            </a:r>
            <a:endParaRPr lang="pt-BR" sz="1200" dirty="0">
              <a:latin typeface="Montserrat" panose="00000500000000000000" pitchFamily="2" charset="0"/>
              <a:cs typeface="Arial" panose="020B0604020202020204" pitchFamily="34" charset="0"/>
            </a:endParaRPr>
          </a:p>
        </p:txBody>
      </p:sp>
      <p:pic>
        <p:nvPicPr>
          <p:cNvPr id="46" name="Picture 4">
            <a:extLst>
              <a:ext uri="{FF2B5EF4-FFF2-40B4-BE49-F238E27FC236}">
                <a16:creationId xmlns:a16="http://schemas.microsoft.com/office/drawing/2014/main" id="{D9DE7656-7241-50E6-2095-DAA46034E7A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12800" y="6054033"/>
            <a:ext cx="1874919" cy="1800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 name="Group 13">
            <a:extLst>
              <a:ext uri="{FF2B5EF4-FFF2-40B4-BE49-F238E27FC236}">
                <a16:creationId xmlns:a16="http://schemas.microsoft.com/office/drawing/2014/main" id="{9AA06F14-2448-99BC-4524-84D0F94B1300}"/>
              </a:ext>
            </a:extLst>
          </p:cNvPr>
          <p:cNvGrpSpPr/>
          <p:nvPr/>
        </p:nvGrpSpPr>
        <p:grpSpPr>
          <a:xfrm>
            <a:off x="470493" y="8201906"/>
            <a:ext cx="374337" cy="187168"/>
            <a:chOff x="0" y="0"/>
            <a:chExt cx="812800" cy="406400"/>
          </a:xfrm>
        </p:grpSpPr>
        <p:sp>
          <p:nvSpPr>
            <p:cNvPr id="48" name="Freeform 14">
              <a:extLst>
                <a:ext uri="{FF2B5EF4-FFF2-40B4-BE49-F238E27FC236}">
                  <a16:creationId xmlns:a16="http://schemas.microsoft.com/office/drawing/2014/main" id="{FFAB132F-EA65-C725-76D4-F931CD75C8F6}"/>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49" name="TextBox 15">
              <a:extLst>
                <a:ext uri="{FF2B5EF4-FFF2-40B4-BE49-F238E27FC236}">
                  <a16:creationId xmlns:a16="http://schemas.microsoft.com/office/drawing/2014/main" id="{E3177DDA-86D3-00BF-49E8-9FF052D676EF}"/>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50" name="CaixaDeTexto 49">
            <a:extLst>
              <a:ext uri="{FF2B5EF4-FFF2-40B4-BE49-F238E27FC236}">
                <a16:creationId xmlns:a16="http://schemas.microsoft.com/office/drawing/2014/main" id="{5CE9036A-A567-D231-AE0A-1541EF6E5D64}"/>
              </a:ext>
            </a:extLst>
          </p:cNvPr>
          <p:cNvSpPr txBox="1"/>
          <p:nvPr/>
        </p:nvSpPr>
        <p:spPr>
          <a:xfrm>
            <a:off x="876581" y="8143193"/>
            <a:ext cx="5248345" cy="329064"/>
          </a:xfrm>
          <a:prstGeom prst="rect">
            <a:avLst/>
          </a:prstGeom>
          <a:noFill/>
        </p:spPr>
        <p:txBody>
          <a:bodyPr wrap="square">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OPCIONAL E.M.S (ENERGY MANAGEMENT SYSTEM)</a:t>
            </a:r>
          </a:p>
        </p:txBody>
      </p:sp>
      <p:sp>
        <p:nvSpPr>
          <p:cNvPr id="52" name="CaixaDeTexto 51">
            <a:extLst>
              <a:ext uri="{FF2B5EF4-FFF2-40B4-BE49-F238E27FC236}">
                <a16:creationId xmlns:a16="http://schemas.microsoft.com/office/drawing/2014/main" id="{2FD98B1A-0F8A-3803-2991-DC2E370C5F2A}"/>
              </a:ext>
            </a:extLst>
          </p:cNvPr>
          <p:cNvSpPr txBox="1"/>
          <p:nvPr/>
        </p:nvSpPr>
        <p:spPr>
          <a:xfrm>
            <a:off x="442229" y="8475906"/>
            <a:ext cx="6955413" cy="1384995"/>
          </a:xfrm>
          <a:prstGeom prst="rect">
            <a:avLst/>
          </a:prstGeom>
          <a:noFill/>
        </p:spPr>
        <p:txBody>
          <a:bodyPr wrap="square">
            <a:spAutoFit/>
          </a:bodyPr>
          <a:lstStyle/>
          <a:p>
            <a:pPr algn="just"/>
            <a:r>
              <a:rPr lang="pt-BR" sz="1200">
                <a:latin typeface="Montserrat" panose="00000500000000000000" pitchFamily="2" charset="0"/>
                <a:cs typeface="Arial" panose="020B0604020202020204" pitchFamily="34" charset="0"/>
              </a:rPr>
              <a:t>Para aplicações onde eficiência energética é fundamental, o opcional Energy Management System mede o ponto de orvalho em tempo real, fazendo os ajustes necessários na regeneração do dissecante, para que o secador não purgue mais ar do que o necessário.</a:t>
            </a:r>
          </a:p>
          <a:p>
            <a:pPr marL="171450" lvl="0" indent="-171450" algn="just">
              <a:buFont typeface="Wingdings" panose="05000000000000000000" pitchFamily="2" charset="2"/>
              <a:buChar char="§"/>
            </a:pPr>
            <a:r>
              <a:rPr lang="pt-BR" sz="1200">
                <a:latin typeface="Montserrat" panose="00000500000000000000" pitchFamily="2" charset="0"/>
                <a:cs typeface="Arial" panose="020B0604020202020204" pitchFamily="34" charset="0"/>
              </a:rPr>
              <a:t>Sensor de umidade monitora ponto de orvalho em tempo real;</a:t>
            </a:r>
          </a:p>
          <a:p>
            <a:pPr marL="171450" lvl="0" indent="-171450" algn="just">
              <a:buFont typeface="Wingdings" panose="05000000000000000000" pitchFamily="2" charset="2"/>
              <a:buChar char="§"/>
            </a:pPr>
            <a:r>
              <a:rPr lang="pt-BR" sz="1200">
                <a:latin typeface="Montserrat" panose="00000500000000000000" pitchFamily="2" charset="0"/>
                <a:cs typeface="Arial" panose="020B0604020202020204" pitchFamily="34" charset="0"/>
              </a:rPr>
              <a:t>Controlador digital faz os ajustes necessários para manter o mínimo consumo de ar possível do secador.</a:t>
            </a:r>
            <a:endParaRPr lang="pt-BR" sz="1200" dirty="0">
              <a:latin typeface="Montserrat" panose="00000500000000000000" pitchFamily="2" charset="0"/>
              <a:cs typeface="Arial" panose="020B0604020202020204" pitchFamily="34" charset="0"/>
            </a:endParaRPr>
          </a:p>
        </p:txBody>
      </p:sp>
      <p:grpSp>
        <p:nvGrpSpPr>
          <p:cNvPr id="8" name="Group 8">
            <a:extLst>
              <a:ext uri="{FF2B5EF4-FFF2-40B4-BE49-F238E27FC236}">
                <a16:creationId xmlns:a16="http://schemas.microsoft.com/office/drawing/2014/main" id="{709F0CCC-2C44-904B-0B55-416EC36D4C67}"/>
              </a:ext>
            </a:extLst>
          </p:cNvPr>
          <p:cNvGrpSpPr/>
          <p:nvPr/>
        </p:nvGrpSpPr>
        <p:grpSpPr>
          <a:xfrm>
            <a:off x="0" y="10491903"/>
            <a:ext cx="7556500" cy="231057"/>
            <a:chOff x="0" y="-38100"/>
            <a:chExt cx="3047987" cy="169986"/>
          </a:xfrm>
        </p:grpSpPr>
        <p:sp>
          <p:nvSpPr>
            <p:cNvPr id="9" name="Freeform 9">
              <a:extLst>
                <a:ext uri="{FF2B5EF4-FFF2-40B4-BE49-F238E27FC236}">
                  <a16:creationId xmlns:a16="http://schemas.microsoft.com/office/drawing/2014/main" id="{34B06AF8-5777-2F10-EC43-0ED2A708165B}"/>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txBody>
            <a:bodyPr/>
            <a:lstStyle/>
            <a:p>
              <a:endParaRPr lang="pt-BR"/>
            </a:p>
          </p:txBody>
        </p:sp>
        <p:sp>
          <p:nvSpPr>
            <p:cNvPr id="10" name="TextBox 10">
              <a:extLst>
                <a:ext uri="{FF2B5EF4-FFF2-40B4-BE49-F238E27FC236}">
                  <a16:creationId xmlns:a16="http://schemas.microsoft.com/office/drawing/2014/main" id="{5F3B1988-4C5C-C7AF-AE8B-5FBB86731E67}"/>
                </a:ext>
              </a:extLst>
            </p:cNvPr>
            <p:cNvSpPr txBox="1"/>
            <p:nvPr/>
          </p:nvSpPr>
          <p:spPr>
            <a:xfrm>
              <a:off x="0" y="-38100"/>
              <a:ext cx="3047987" cy="169986"/>
            </a:xfrm>
            <a:prstGeom prst="rect">
              <a:avLst/>
            </a:prstGeom>
          </p:spPr>
          <p:txBody>
            <a:bodyPr lIns="45156" tIns="45156" rIns="45156" bIns="45156"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140"/>
                </a:lnSpc>
              </a:pPr>
              <a:endParaRPr/>
            </a:p>
          </p:txBody>
        </p:sp>
      </p:grpSp>
    </p:spTree>
    <p:extLst>
      <p:ext uri="{BB962C8B-B14F-4D97-AF65-F5344CB8AC3E}">
        <p14:creationId xmlns:p14="http://schemas.microsoft.com/office/powerpoint/2010/main" val="586983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141884" y="9832189"/>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txBody>
          <a:bodyPr/>
          <a:lstStyle/>
          <a:p>
            <a:endParaRPr lang="pt-BR"/>
          </a:p>
        </p:txBody>
      </p:sp>
      <p:grpSp>
        <p:nvGrpSpPr>
          <p:cNvPr id="13" name="Group 13"/>
          <p:cNvGrpSpPr/>
          <p:nvPr/>
        </p:nvGrpSpPr>
        <p:grpSpPr>
          <a:xfrm>
            <a:off x="460377" y="1072383"/>
            <a:ext cx="467840" cy="233920"/>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7" name="Freeform 17"/>
          <p:cNvSpPr/>
          <p:nvPr/>
        </p:nvSpPr>
        <p:spPr>
          <a:xfrm>
            <a:off x="929224" y="9007860"/>
            <a:ext cx="775680" cy="775680"/>
          </a:xfrm>
          <a:custGeom>
            <a:avLst/>
            <a:gdLst/>
            <a:ahLst/>
            <a:cxnLst/>
            <a:rect l="l" t="t" r="r" b="b"/>
            <a:pathLst>
              <a:path w="775680" h="775680">
                <a:moveTo>
                  <a:pt x="0" y="0"/>
                </a:moveTo>
                <a:lnTo>
                  <a:pt x="775680" y="0"/>
                </a:lnTo>
                <a:lnTo>
                  <a:pt x="775680" y="775680"/>
                </a:lnTo>
                <a:lnTo>
                  <a:pt x="0" y="775680"/>
                </a:lnTo>
                <a:lnTo>
                  <a:pt x="0" y="0"/>
                </a:lnTo>
                <a:close/>
              </a:path>
            </a:pathLst>
          </a:custGeom>
          <a:blipFill>
            <a:blip r:embed="rId3"/>
            <a:stretch>
              <a:fillRect/>
            </a:stretch>
          </a:blipFill>
        </p:spPr>
      </p:sp>
      <p:sp>
        <p:nvSpPr>
          <p:cNvPr id="18" name="TextBox 18"/>
          <p:cNvSpPr txBox="1"/>
          <p:nvPr/>
        </p:nvSpPr>
        <p:spPr>
          <a:xfrm>
            <a:off x="1034174" y="1034283"/>
            <a:ext cx="4608974" cy="306702"/>
          </a:xfrm>
          <a:prstGeom prst="rect">
            <a:avLst/>
          </a:prstGeom>
        </p:spPr>
        <p:txBody>
          <a:bodyPr lIns="0" tIns="0" rIns="0" bIns="0" rtlCol="0" anchor="t">
            <a:spAutoFit/>
          </a:bodyPr>
          <a:lstStyle/>
          <a:p>
            <a:pPr>
              <a:lnSpc>
                <a:spcPts val="2520"/>
              </a:lnSpc>
            </a:pPr>
            <a:r>
              <a:rPr lang="en-US" b="1">
                <a:solidFill>
                  <a:srgbClr val="6F6F6F"/>
                </a:solidFill>
                <a:latin typeface="Montserrat" panose="00000500000000000000" pitchFamily="2" charset="0"/>
                <a:ea typeface="Montserrat Bold"/>
                <a:cs typeface="Montserrat Bold"/>
                <a:sym typeface="Montserrat Bold"/>
              </a:rPr>
              <a:t>CONDIÇÕES COMERCIAIS</a:t>
            </a:r>
          </a:p>
        </p:txBody>
      </p:sp>
      <p:sp>
        <p:nvSpPr>
          <p:cNvPr id="19" name="TextBox 19"/>
          <p:cNvSpPr txBox="1"/>
          <p:nvPr/>
        </p:nvSpPr>
        <p:spPr>
          <a:xfrm>
            <a:off x="2008186" y="9036367"/>
            <a:ext cx="4838116" cy="855555"/>
          </a:xfrm>
          <a:prstGeom prst="rect">
            <a:avLst/>
          </a:prstGeom>
        </p:spPr>
        <p:txBody>
          <a:bodyPr lIns="0" tIns="0" rIns="0" bIns="0" rtlCol="0" anchor="t">
            <a:spAutoFit/>
          </a:bodyPr>
          <a:lstStyle/>
          <a:p>
            <a:pPr algn="just">
              <a:lnSpc>
                <a:spcPts val="1679"/>
              </a:lnSpc>
            </a:pPr>
            <a:r>
              <a:rPr lang="en-US" sz="1200">
                <a:solidFill>
                  <a:srgbClr val="000000"/>
                </a:solidFill>
                <a:latin typeface="Montserrat"/>
                <a:ea typeface="Montserrat"/>
                <a:cs typeface="Montserrat"/>
                <a:sym typeface="Montserrat"/>
              </a:rPr>
              <a:t>É parte integrante desta proposta as condições gerais de venda da Ingersoll Rand® que seque no link abaixo:</a:t>
            </a:r>
          </a:p>
          <a:p>
            <a:pPr algn="just">
              <a:lnSpc>
                <a:spcPts val="1679"/>
              </a:lnSpc>
            </a:pPr>
            <a:r>
              <a:rPr lang="en-US" sz="1200">
                <a:solidFill>
                  <a:srgbClr val="000000"/>
                </a:solidFill>
                <a:latin typeface="Montserrat"/>
                <a:ea typeface="Montserrat"/>
                <a:cs typeface="Montserrat"/>
                <a:sym typeface="Montserrat"/>
              </a:rPr>
              <a:t>Clique </a:t>
            </a:r>
            <a:r>
              <a:rPr lang="en-US" sz="1200" u="sng">
                <a:solidFill>
                  <a:srgbClr val="000000"/>
                </a:solidFill>
                <a:latin typeface="Montserrat"/>
                <a:ea typeface="Montserrat"/>
                <a:cs typeface="Montserrat"/>
                <a:sym typeface="Montserrat"/>
                <a:hlinkClick r:id="rId4" tooltip="https://drive.google.com/file/d/1u8ru2W8YvmpBJ7NwRy4gI2Pdve1BwAxh/view?usp=sharing"/>
              </a:rPr>
              <a:t>aqui</a:t>
            </a:r>
            <a:r>
              <a:rPr lang="en-US" sz="1200">
                <a:solidFill>
                  <a:srgbClr val="000000"/>
                </a:solidFill>
                <a:latin typeface="Montserrat"/>
                <a:ea typeface="Montserrat"/>
                <a:cs typeface="Montserrat"/>
                <a:sym typeface="Montserrat"/>
              </a:rPr>
              <a:t> ou aproxime a câmera do seu celular no QR Code</a:t>
            </a:r>
          </a:p>
          <a:p>
            <a:pPr algn="just">
              <a:lnSpc>
                <a:spcPts val="1679"/>
              </a:lnSpc>
            </a:pPr>
            <a:endParaRPr lang="en-US" sz="1200">
              <a:solidFill>
                <a:srgbClr val="000000"/>
              </a:solidFill>
              <a:latin typeface="Montserrat"/>
              <a:ea typeface="Montserrat"/>
              <a:cs typeface="Montserrat"/>
              <a:sym typeface="Montserrat"/>
            </a:endParaRPr>
          </a:p>
        </p:txBody>
      </p:sp>
      <p:graphicFrame>
        <p:nvGraphicFramePr>
          <p:cNvPr id="21" name="Tabela 20">
            <a:extLst>
              <a:ext uri="{FF2B5EF4-FFF2-40B4-BE49-F238E27FC236}">
                <a16:creationId xmlns:a16="http://schemas.microsoft.com/office/drawing/2014/main" id="{A8D18F1B-AAA9-DA55-9BEC-62B65C0AD508}"/>
              </a:ext>
            </a:extLst>
          </p:cNvPr>
          <p:cNvGraphicFramePr>
            <a:graphicFrameLocks noGrp="1"/>
          </p:cNvGraphicFramePr>
          <p:nvPr>
            <p:extLst>
              <p:ext uri="{D42A27DB-BD31-4B8C-83A1-F6EECF244321}">
                <p14:modId xmlns:p14="http://schemas.microsoft.com/office/powerpoint/2010/main" val="2490056234"/>
              </p:ext>
            </p:extLst>
          </p:nvPr>
        </p:nvGraphicFramePr>
        <p:xfrm>
          <a:off x="661402" y="2122099"/>
          <a:ext cx="6184900" cy="977265"/>
        </p:xfrm>
        <a:graphic>
          <a:graphicData uri="http://schemas.openxmlformats.org/drawingml/2006/table">
            <a:tbl>
              <a:tblPr/>
              <a:tblGrid>
                <a:gridCol w="599460">
                  <a:extLst>
                    <a:ext uri="{9D8B030D-6E8A-4147-A177-3AD203B41FA5}">
                      <a16:colId xmlns:a16="http://schemas.microsoft.com/office/drawing/2014/main" val="20000"/>
                    </a:ext>
                  </a:extLst>
                </a:gridCol>
                <a:gridCol w="599460">
                  <a:extLst>
                    <a:ext uri="{9D8B030D-6E8A-4147-A177-3AD203B41FA5}">
                      <a16:colId xmlns:a16="http://schemas.microsoft.com/office/drawing/2014/main" val="20001"/>
                    </a:ext>
                  </a:extLst>
                </a:gridCol>
                <a:gridCol w="1779348">
                  <a:extLst>
                    <a:ext uri="{9D8B030D-6E8A-4147-A177-3AD203B41FA5}">
                      <a16:colId xmlns:a16="http://schemas.microsoft.com/office/drawing/2014/main" val="20002"/>
                    </a:ext>
                  </a:extLst>
                </a:gridCol>
                <a:gridCol w="694612">
                  <a:extLst>
                    <a:ext uri="{9D8B030D-6E8A-4147-A177-3AD203B41FA5}">
                      <a16:colId xmlns:a16="http://schemas.microsoft.com/office/drawing/2014/main" val="20003"/>
                    </a:ext>
                  </a:extLst>
                </a:gridCol>
                <a:gridCol w="1256010">
                  <a:extLst>
                    <a:ext uri="{9D8B030D-6E8A-4147-A177-3AD203B41FA5}">
                      <a16:colId xmlns:a16="http://schemas.microsoft.com/office/drawing/2014/main" val="20004"/>
                    </a:ext>
                  </a:extLst>
                </a:gridCol>
                <a:gridCol w="1256010">
                  <a:extLst>
                    <a:ext uri="{9D8B030D-6E8A-4147-A177-3AD203B41FA5}">
                      <a16:colId xmlns:a16="http://schemas.microsoft.com/office/drawing/2014/main" val="20005"/>
                    </a:ext>
                  </a:extLst>
                </a:gridCol>
              </a:tblGrid>
              <a:tr h="266700">
                <a:tc>
                  <a:txBody>
                    <a:bodyPr/>
                    <a:lstStyle/>
                    <a:p>
                      <a:pPr algn="ctr" fontAlgn="ctr"/>
                      <a:r>
                        <a:rPr lang="pt-BR" sz="1100" b="0" i="0" u="none" strike="noStrike" dirty="0">
                          <a:solidFill>
                            <a:srgbClr val="000000"/>
                          </a:solidFill>
                          <a:effectLst/>
                          <a:latin typeface="Arial" panose="020B0604020202020204" pitchFamily="34" charset="0"/>
                        </a:rPr>
                        <a:t>Item</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a:txBody>
                    <a:bodyPr/>
                    <a:lstStyle/>
                    <a:p>
                      <a:pPr algn="ctr" fontAlgn="ctr"/>
                      <a:r>
                        <a:rPr lang="pt-BR" sz="1100" b="0" i="0" u="none" strike="noStrike">
                          <a:solidFill>
                            <a:srgbClr val="000000"/>
                          </a:solidFill>
                          <a:effectLst/>
                          <a:latin typeface="Arial" panose="020B0604020202020204" pitchFamily="34" charset="0"/>
                        </a:rPr>
                        <a:t>Qtde</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gridSpan="2">
                  <a:txBody>
                    <a:bodyPr/>
                    <a:lstStyle/>
                    <a:p>
                      <a:pPr algn="l" fontAlgn="ctr"/>
                      <a:r>
                        <a:rPr lang="pt-BR" sz="1100" b="0" i="0" u="none" strike="noStrike">
                          <a:solidFill>
                            <a:srgbClr val="000000"/>
                          </a:solidFill>
                          <a:effectLst/>
                          <a:latin typeface="Arial" panose="020B0604020202020204" pitchFamily="34" charset="0"/>
                        </a:rPr>
                        <a:t>Descrição</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hMerge="1">
                  <a:txBody>
                    <a:bodyPr/>
                    <a:lstStyle/>
                    <a:p>
                      <a:endParaRPr lang="pt-BR"/>
                    </a:p>
                  </a:txBody>
                  <a:tcPr/>
                </a:tc>
                <a:tc>
                  <a:txBody>
                    <a:bodyPr/>
                    <a:lstStyle/>
                    <a:p>
                      <a:pPr algn="ctr" fontAlgn="ctr"/>
                      <a:r>
                        <a:rPr lang="pt-BR" sz="1100" b="0" i="0" u="none" strike="noStrike">
                          <a:solidFill>
                            <a:srgbClr val="000000"/>
                          </a:solidFill>
                          <a:effectLst/>
                          <a:latin typeface="Arial" panose="020B0604020202020204" pitchFamily="34" charset="0"/>
                        </a:rPr>
                        <a:t>Valor Unit. (R$)</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a:txBody>
                    <a:bodyPr/>
                    <a:lstStyle/>
                    <a:p>
                      <a:pPr algn="ctr" fontAlgn="ctr"/>
                      <a:r>
                        <a:rPr lang="pt-BR" sz="1100" b="0" i="0" u="none" strike="noStrike">
                          <a:solidFill>
                            <a:srgbClr val="000000"/>
                          </a:solidFill>
                          <a:effectLst/>
                          <a:latin typeface="Arial" panose="020B0604020202020204" pitchFamily="34" charset="0"/>
                        </a:rPr>
                        <a:t>Valor Total (R$)</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0000"/>
                  </a:ext>
                </a:extLst>
              </a:tr>
              <a:tr h="40481">
                <a:tc>
                  <a:txBody>
                    <a:bodyPr/>
                    <a:lstStyle/>
                    <a:p>
                      <a:pPr algn="ctr" fontAlgn="ctr"/>
                      <a:r>
                        <a:rPr lang="pt-BR" sz="1100" b="0" i="0" u="none" strike="noStrike" dirty="0">
                          <a:solidFill>
                            <a:srgbClr val="000000"/>
                          </a:solidFill>
                          <a:effectLst/>
                          <a:latin typeface="Arial" panose="020B0604020202020204" pitchFamily="34" charset="0"/>
                        </a:rPr>
                        <a:t>01</a:t>
                      </a:r>
                    </a:p>
                  </a:txBody>
                  <a:tcPr marL="9525" marR="9525" marT="9525" marB="0" anchor="ctr">
                    <a:lnL w="6350" cap="flat" cmpd="sng" algn="ctr">
                      <a:solidFill>
                        <a:srgbClr val="000000"/>
                      </a:solidFill>
                      <a:prstDash val="solid"/>
                      <a:round/>
                      <a:headEnd type="none" w="med" len="med"/>
                      <a:tailEnd type="none" w="med" len="med"/>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dirty="0">
                          <a:solidFill>
                            <a:srgbClr val="000000"/>
                          </a:solidFill>
                          <a:effectLst/>
                          <a:latin typeface="Arial" panose="020B0604020202020204" pitchFamily="34" charset="0"/>
                        </a:rPr>
                        <a:t>01</a:t>
                      </a:r>
                    </a:p>
                  </a:txBody>
                  <a:tcPr marL="9525" marR="9525" marT="9525" marB="0" anchor="ctr">
                    <a:lnL>
                      <a:noFill/>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l" fontAlgn="ctr"/>
                      <a:endParaRPr lang="pt-BR" sz="1100" b="0" i="0" u="none" strike="noStrike" dirty="0">
                        <a:solidFill>
                          <a:srgbClr val="000000"/>
                        </a:solidFill>
                        <a:effectLst/>
                        <a:latin typeface="Arial" panose="020B0604020202020204" pitchFamily="34" charset="0"/>
                      </a:endParaRPr>
                    </a:p>
                  </a:txBody>
                  <a:tcPr marL="9525" marR="9525" marT="9525" marB="0" anchor="ctr">
                    <a:lnL>
                      <a:noFill/>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pt-BR"/>
                    </a:p>
                  </a:txBody>
                  <a:tcPr/>
                </a:tc>
                <a:tc>
                  <a:txBody>
                    <a:bodyPr/>
                    <a:lstStyle/>
                    <a:p>
                      <a:pPr algn="ctr" fontAlgn="ctr"/>
                      <a:endParaRPr lang="pt-BR" sz="1100" b="0" i="0" u="none" strike="noStrike" dirty="0">
                        <a:solidFill>
                          <a:srgbClr val="000000"/>
                        </a:solidFill>
                        <a:effectLst/>
                        <a:latin typeface="Arial" panose="020B0604020202020204" pitchFamily="34" charset="0"/>
                      </a:endParaRPr>
                    </a:p>
                  </a:txBody>
                  <a:tcPr marL="9525" marR="9525" marT="9525" marB="0" anchor="ctr">
                    <a:lnL>
                      <a:noFill/>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dirty="0">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6700">
                <a:tc>
                  <a:txBody>
                    <a:bodyPr/>
                    <a:lstStyle/>
                    <a:p>
                      <a:pPr algn="ctr" fontAlgn="ctr"/>
                      <a:r>
                        <a:rPr lang="pt-BR" sz="1100" b="0" i="0" u="none" strike="noStrike">
                          <a:solidFill>
                            <a:srgbClr val="000000"/>
                          </a:solidFill>
                          <a:effectLst/>
                          <a:latin typeface="Arial" panose="020B0604020202020204" pitchFamily="34" charset="0"/>
                        </a:rPr>
                        <a:t>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l" fontAlgn="ctr"/>
                      <a:r>
                        <a:rPr lang="pt-BR" sz="1100" b="0" i="0" u="none" strike="noStrike">
                          <a:solidFill>
                            <a:srgbClr val="000000"/>
                          </a:solidFill>
                          <a:effectLst/>
                          <a:latin typeface="Arial" panose="020B0604020202020204" pitchFamily="34" charset="0"/>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pt-BR"/>
                    </a:p>
                  </a:txBody>
                  <a:tcPr/>
                </a:tc>
                <a:tc>
                  <a:txBody>
                    <a:bodyPr/>
                    <a:lstStyle/>
                    <a:p>
                      <a:pPr algn="ctr" fontAlgn="ctr"/>
                      <a:r>
                        <a:rPr lang="pt-BR" sz="1100" b="0" i="0" u="none" strike="noStrike">
                          <a:solidFill>
                            <a:srgbClr val="000000"/>
                          </a:solidFill>
                          <a:effectLst/>
                          <a:latin typeface="Arial" panose="020B0604020202020204" pitchFamily="34" charset="0"/>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6700">
                <a:tc>
                  <a:txBody>
                    <a:bodyPr/>
                    <a:lstStyle/>
                    <a:p>
                      <a:pPr algn="ctr" fontAlgn="ctr"/>
                      <a:endParaRPr lang="pt-BR" sz="1100" b="0" i="0" u="none" strike="noStrike">
                        <a:solidFill>
                          <a:srgbClr val="000000"/>
                        </a:solidFill>
                        <a:effectLst/>
                        <a:latin typeface="Arial" panose="020B060402020202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pt-BR" sz="1100" b="0" i="0" u="none" strike="noStrike">
                        <a:solidFill>
                          <a:srgbClr val="000000"/>
                        </a:solidFill>
                        <a:effectLst/>
                        <a:latin typeface="Arial" panose="020B060402020202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pt-BR" sz="1100" b="0" i="0" u="none" strike="noStrike">
                        <a:solidFill>
                          <a:srgbClr val="000000"/>
                        </a:solidFill>
                        <a:effectLst/>
                        <a:latin typeface="Arial" panose="020B0604020202020204" pitchFamily="34" charset="0"/>
                      </a:endParaRP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pt-BR" sz="1100" b="0" i="0" u="none" strike="noStrike">
                          <a:solidFill>
                            <a:srgbClr val="000000"/>
                          </a:solidFill>
                          <a:effectLst/>
                          <a:latin typeface="Arial" panose="020B0604020202020204" pitchFamily="34" charset="0"/>
                        </a:rPr>
                        <a:t>TOTAL</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gridSpan="2">
                  <a:txBody>
                    <a:bodyPr/>
                    <a:lstStyle/>
                    <a:p>
                      <a:pPr algn="ctr" fontAlgn="ctr"/>
                      <a:r>
                        <a:rPr lang="pt-BR" sz="1100" b="0" i="0" u="none" strike="noStrike" dirty="0">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hMerge="1">
                  <a:txBody>
                    <a:bodyPr/>
                    <a:lstStyle/>
                    <a:p>
                      <a:endParaRPr lang="pt-BR"/>
                    </a:p>
                  </a:txBody>
                  <a:tcPr/>
                </a:tc>
                <a:extLst>
                  <a:ext uri="{0D108BD9-81ED-4DB2-BD59-A6C34878D82A}">
                    <a16:rowId xmlns:a16="http://schemas.microsoft.com/office/drawing/2014/main" val="10003"/>
                  </a:ext>
                </a:extLst>
              </a:tr>
            </a:tbl>
          </a:graphicData>
        </a:graphic>
      </p:graphicFrame>
      <p:graphicFrame>
        <p:nvGraphicFramePr>
          <p:cNvPr id="22" name="Tabela 21">
            <a:extLst>
              <a:ext uri="{FF2B5EF4-FFF2-40B4-BE49-F238E27FC236}">
                <a16:creationId xmlns:a16="http://schemas.microsoft.com/office/drawing/2014/main" id="{3D754F16-5CEE-5B8D-50A4-5AD2029D2D21}"/>
              </a:ext>
            </a:extLst>
          </p:cNvPr>
          <p:cNvGraphicFramePr>
            <a:graphicFrameLocks noGrp="1"/>
          </p:cNvGraphicFramePr>
          <p:nvPr>
            <p:extLst>
              <p:ext uri="{D42A27DB-BD31-4B8C-83A1-F6EECF244321}">
                <p14:modId xmlns:p14="http://schemas.microsoft.com/office/powerpoint/2010/main" val="3571837979"/>
              </p:ext>
            </p:extLst>
          </p:nvPr>
        </p:nvGraphicFramePr>
        <p:xfrm>
          <a:off x="814637" y="3971111"/>
          <a:ext cx="6172201" cy="2209800"/>
        </p:xfrm>
        <a:graphic>
          <a:graphicData uri="http://schemas.openxmlformats.org/drawingml/2006/table">
            <a:tbl>
              <a:tblPr/>
              <a:tblGrid>
                <a:gridCol w="1730761">
                  <a:extLst>
                    <a:ext uri="{9D8B030D-6E8A-4147-A177-3AD203B41FA5}">
                      <a16:colId xmlns:a16="http://schemas.microsoft.com/office/drawing/2014/main" val="20000"/>
                    </a:ext>
                  </a:extLst>
                </a:gridCol>
                <a:gridCol w="1527143">
                  <a:extLst>
                    <a:ext uri="{9D8B030D-6E8A-4147-A177-3AD203B41FA5}">
                      <a16:colId xmlns:a16="http://schemas.microsoft.com/office/drawing/2014/main" val="20001"/>
                    </a:ext>
                  </a:extLst>
                </a:gridCol>
                <a:gridCol w="1361702">
                  <a:extLst>
                    <a:ext uri="{9D8B030D-6E8A-4147-A177-3AD203B41FA5}">
                      <a16:colId xmlns:a16="http://schemas.microsoft.com/office/drawing/2014/main" val="20002"/>
                    </a:ext>
                  </a:extLst>
                </a:gridCol>
                <a:gridCol w="1552595">
                  <a:extLst>
                    <a:ext uri="{9D8B030D-6E8A-4147-A177-3AD203B41FA5}">
                      <a16:colId xmlns:a16="http://schemas.microsoft.com/office/drawing/2014/main" val="20003"/>
                    </a:ext>
                  </a:extLst>
                </a:gridCol>
              </a:tblGrid>
              <a:tr h="266700">
                <a:tc>
                  <a:txBody>
                    <a:bodyPr/>
                    <a:lstStyle/>
                    <a:p>
                      <a:pPr algn="ctr" fontAlgn="ctr"/>
                      <a:r>
                        <a:rPr lang="pt-BR" sz="1100" b="0" i="0" u="none" strike="noStrike" dirty="0">
                          <a:solidFill>
                            <a:srgbClr val="000000"/>
                          </a:solidFill>
                          <a:effectLst/>
                          <a:latin typeface="Arial" panose="020B0604020202020204" pitchFamily="34" charset="0"/>
                        </a:rPr>
                        <a:t>Condições de pagamento</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a:txBody>
                    <a:bodyPr/>
                    <a:lstStyle/>
                    <a:p>
                      <a:pPr algn="ctr" fontAlgn="ctr"/>
                      <a:r>
                        <a:rPr lang="pt-BR" sz="1100" b="0" i="0" u="none" strike="noStrike">
                          <a:solidFill>
                            <a:srgbClr val="000000"/>
                          </a:solidFill>
                          <a:effectLst/>
                          <a:latin typeface="Arial" panose="020B0604020202020204" pitchFamily="34" charset="0"/>
                        </a:rPr>
                        <a:t>Previsão de entrega</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a:txBody>
                    <a:bodyPr/>
                    <a:lstStyle/>
                    <a:p>
                      <a:pPr algn="ctr" fontAlgn="ctr"/>
                      <a:r>
                        <a:rPr lang="pt-BR" sz="1100" b="0" i="0" u="none" strike="noStrike">
                          <a:solidFill>
                            <a:srgbClr val="000000"/>
                          </a:solidFill>
                          <a:effectLst/>
                          <a:latin typeface="Arial" panose="020B0604020202020204" pitchFamily="34" charset="0"/>
                        </a:rPr>
                        <a:t>Frete</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a:txBody>
                    <a:bodyPr/>
                    <a:lstStyle/>
                    <a:p>
                      <a:pPr algn="ctr" fontAlgn="ctr"/>
                      <a:r>
                        <a:rPr lang="pt-BR" sz="1100" b="0" i="0" u="none" strike="noStrike">
                          <a:solidFill>
                            <a:srgbClr val="000000"/>
                          </a:solidFill>
                          <a:effectLst/>
                          <a:latin typeface="Arial" panose="020B0604020202020204" pitchFamily="34" charset="0"/>
                        </a:rPr>
                        <a:t>Validade da Proposta</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0000"/>
                  </a:ext>
                </a:extLst>
              </a:tr>
              <a:tr h="647700">
                <a:tc>
                  <a:txBody>
                    <a:bodyPr/>
                    <a:lstStyle/>
                    <a:p>
                      <a:pPr algn="ctr" fontAlgn="ctr"/>
                      <a:r>
                        <a:rPr lang="pt-BR" sz="1100" b="0" i="0" u="none" strike="noStrike" dirty="0">
                          <a:solidFill>
                            <a:srgbClr val="000000"/>
                          </a:solidFill>
                          <a:effectLst/>
                          <a:latin typeface="Arial" panose="020B0604020202020204" pitchFamily="34" charset="0"/>
                        </a:rPr>
                        <a:t>a combinar</a:t>
                      </a:r>
                    </a:p>
                  </a:txBody>
                  <a:tcPr marL="9525" marR="9525" marT="9525" marB="0" anchor="ctr">
                    <a:lnL w="6350" cap="flat" cmpd="sng" algn="ctr">
                      <a:solidFill>
                        <a:srgbClr val="000000"/>
                      </a:solidFill>
                      <a:prstDash val="solid"/>
                      <a:round/>
                      <a:headEnd type="none" w="med" len="med"/>
                      <a:tailEnd type="none" w="med" len="med"/>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45/60 dias</a:t>
                      </a:r>
                    </a:p>
                  </a:txBody>
                  <a:tcPr marL="9525" marR="9525" marT="9525" marB="0" anchor="ctr">
                    <a:lnL>
                      <a:noFill/>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dirty="0">
                          <a:solidFill>
                            <a:srgbClr val="000000"/>
                          </a:solidFill>
                          <a:effectLst/>
                          <a:latin typeface="Arial" panose="020B0604020202020204" pitchFamily="34" charset="0"/>
                        </a:rPr>
                        <a:t>FOB</a:t>
                      </a:r>
                    </a:p>
                    <a:p>
                      <a:pPr algn="ctr" fontAlgn="ctr"/>
                      <a:r>
                        <a:rPr lang="pt-BR" sz="1100" b="0" i="0" u="none" strike="noStrike" dirty="0">
                          <a:solidFill>
                            <a:srgbClr val="000000"/>
                          </a:solidFill>
                          <a:effectLst/>
                          <a:latin typeface="Arial" panose="020B0604020202020204" pitchFamily="34" charset="0"/>
                        </a:rPr>
                        <a:t>Curitiba/PR</a:t>
                      </a:r>
                    </a:p>
                  </a:txBody>
                  <a:tcPr marL="9525" marR="9525" marT="9525" marB="0" anchor="ctr">
                    <a:lnL>
                      <a:noFill/>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30 dias</a:t>
                      </a:r>
                    </a:p>
                  </a:txBody>
                  <a:tcPr marL="9525" marR="9525" marT="9525" marB="0" anchor="ctr">
                    <a:lnL>
                      <a:noFill/>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6700">
                <a:tc gridSpan="4">
                  <a:txBody>
                    <a:bodyPr/>
                    <a:lstStyle/>
                    <a:p>
                      <a:pPr algn="ctr" fontAlgn="ctr"/>
                      <a:r>
                        <a:rPr lang="pt-BR" sz="1100" b="0" i="0" u="none" strike="noStrike" dirty="0">
                          <a:solidFill>
                            <a:srgbClr val="000000"/>
                          </a:solidFill>
                          <a:effectLst/>
                          <a:latin typeface="Arial" panose="020B0604020202020204" pitchFamily="34" charset="0"/>
                        </a:rPr>
                        <a:t>Faturamento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2"/>
                  </a:ext>
                </a:extLst>
              </a:tr>
              <a:tr h="1028700">
                <a:tc gridSpan="4">
                  <a:txBody>
                    <a:bodyPr/>
                    <a:lstStyle/>
                    <a:p>
                      <a:pPr algn="l" fontAlgn="ctr"/>
                      <a:r>
                        <a:rPr lang="pt-BR" sz="1100" b="0" i="0" u="none" strike="noStrike" dirty="0">
                          <a:solidFill>
                            <a:srgbClr val="000000"/>
                          </a:solidFill>
                          <a:effectLst/>
                          <a:latin typeface="Arial" panose="020B0604020202020204" pitchFamily="34" charset="0"/>
                        </a:rPr>
                        <a:t>Caso sejamos contemplados com o seu pedido de compra, este deverá ser emitido para:</a:t>
                      </a:r>
                      <a:br>
                        <a:rPr lang="pt-BR" sz="1100" b="0" i="0" u="none" strike="noStrike" dirty="0">
                          <a:solidFill>
                            <a:srgbClr val="000000"/>
                          </a:solidFill>
                          <a:effectLst/>
                          <a:latin typeface="Arial" panose="020B0604020202020204" pitchFamily="34" charset="0"/>
                        </a:rPr>
                      </a:br>
                      <a:r>
                        <a:rPr lang="pt-BR" sz="1100" b="1" i="0" u="none" strike="noStrike" dirty="0">
                          <a:solidFill>
                            <a:srgbClr val="000000"/>
                          </a:solidFill>
                          <a:effectLst/>
                          <a:latin typeface="Arial" panose="020B0604020202020204" pitchFamily="34" charset="0"/>
                        </a:rPr>
                        <a:t>INGERSOLL RAND COM E SERVIÇOS DE MAQUINAS E EQUIP INDUSTRIAIS LTDA</a:t>
                      </a:r>
                      <a:br>
                        <a:rPr lang="pt-BR" sz="1100" b="0" i="0" u="none" strike="noStrike" dirty="0">
                          <a:solidFill>
                            <a:srgbClr val="000000"/>
                          </a:solidFill>
                          <a:effectLst/>
                          <a:latin typeface="Arial" panose="020B0604020202020204" pitchFamily="34" charset="0"/>
                        </a:rPr>
                      </a:br>
                      <a:r>
                        <a:rPr lang="pt-BR" sz="1100" b="0" i="0" u="none" strike="noStrike" dirty="0">
                          <a:solidFill>
                            <a:srgbClr val="000000"/>
                          </a:solidFill>
                          <a:effectLst/>
                          <a:latin typeface="Arial" panose="020B0604020202020204" pitchFamily="34" charset="0"/>
                        </a:rPr>
                        <a:t>CNPJ: 34.971.870/0003-91 | Insc. Estadual: 9083568299</a:t>
                      </a:r>
                      <a:br>
                        <a:rPr lang="pt-BR" sz="1100" b="0" i="0" u="none" strike="noStrike" dirty="0">
                          <a:solidFill>
                            <a:srgbClr val="000000"/>
                          </a:solidFill>
                          <a:effectLst/>
                          <a:latin typeface="Arial" panose="020B0604020202020204" pitchFamily="34" charset="0"/>
                        </a:rPr>
                      </a:br>
                      <a:r>
                        <a:rPr lang="pt-BR" sz="1100" b="0" i="0" u="none" strike="noStrike" dirty="0">
                          <a:solidFill>
                            <a:srgbClr val="000000"/>
                          </a:solidFill>
                          <a:effectLst/>
                          <a:latin typeface="Arial" panose="020B0604020202020204" pitchFamily="34" charset="0"/>
                        </a:rPr>
                        <a:t>Rua Cyro Correia Pereira, 400 – Cidade Industrial | CEP: 81.460-050</a:t>
                      </a:r>
                      <a:br>
                        <a:rPr lang="pt-BR" sz="1100" b="0" i="0" u="none" strike="noStrike" dirty="0">
                          <a:solidFill>
                            <a:srgbClr val="000000"/>
                          </a:solidFill>
                          <a:effectLst/>
                          <a:latin typeface="Arial" panose="020B0604020202020204" pitchFamily="34" charset="0"/>
                        </a:rPr>
                      </a:br>
                      <a:r>
                        <a:rPr lang="pt-BR" sz="1100" b="0" i="0" u="none" strike="noStrike" dirty="0">
                          <a:solidFill>
                            <a:srgbClr val="000000"/>
                          </a:solidFill>
                          <a:effectLst/>
                          <a:latin typeface="Arial" panose="020B0604020202020204" pitchFamily="34" charset="0"/>
                        </a:rPr>
                        <a:t>Curitiba – PR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3"/>
                  </a:ext>
                </a:extLst>
              </a:tr>
            </a:tbl>
          </a:graphicData>
        </a:graphic>
      </p:graphicFrame>
      <p:pic>
        <p:nvPicPr>
          <p:cNvPr id="7" name="Imagem 6">
            <a:extLst>
              <a:ext uri="{FF2B5EF4-FFF2-40B4-BE49-F238E27FC236}">
                <a16:creationId xmlns:a16="http://schemas.microsoft.com/office/drawing/2014/main" id="{3EC5EECF-0F62-4FB5-D499-FE3386399EC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614" y="-2216"/>
            <a:ext cx="7464673" cy="859247"/>
          </a:xfrm>
          <a:prstGeom prst="rect">
            <a:avLst/>
          </a:prstGeom>
        </p:spPr>
      </p:pic>
      <p:grpSp>
        <p:nvGrpSpPr>
          <p:cNvPr id="8" name="Group 8">
            <a:extLst>
              <a:ext uri="{FF2B5EF4-FFF2-40B4-BE49-F238E27FC236}">
                <a16:creationId xmlns:a16="http://schemas.microsoft.com/office/drawing/2014/main" id="{40CE4C6B-6111-B165-B227-E95BF1C2F2E1}"/>
              </a:ext>
            </a:extLst>
          </p:cNvPr>
          <p:cNvGrpSpPr/>
          <p:nvPr/>
        </p:nvGrpSpPr>
        <p:grpSpPr>
          <a:xfrm>
            <a:off x="0" y="10491903"/>
            <a:ext cx="7556500" cy="231057"/>
            <a:chOff x="0" y="-38100"/>
            <a:chExt cx="3047987" cy="169986"/>
          </a:xfrm>
        </p:grpSpPr>
        <p:sp>
          <p:nvSpPr>
            <p:cNvPr id="9" name="Freeform 9">
              <a:extLst>
                <a:ext uri="{FF2B5EF4-FFF2-40B4-BE49-F238E27FC236}">
                  <a16:creationId xmlns:a16="http://schemas.microsoft.com/office/drawing/2014/main" id="{ABC95F42-A43E-4A76-0A8D-797D28753FF4}"/>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txBody>
            <a:bodyPr/>
            <a:lstStyle/>
            <a:p>
              <a:endParaRPr lang="pt-BR"/>
            </a:p>
          </p:txBody>
        </p:sp>
        <p:sp>
          <p:nvSpPr>
            <p:cNvPr id="10" name="TextBox 10">
              <a:extLst>
                <a:ext uri="{FF2B5EF4-FFF2-40B4-BE49-F238E27FC236}">
                  <a16:creationId xmlns:a16="http://schemas.microsoft.com/office/drawing/2014/main" id="{C0858CA2-98A4-1690-0FFD-C589C4E921CC}"/>
                </a:ext>
              </a:extLst>
            </p:cNvPr>
            <p:cNvSpPr txBox="1"/>
            <p:nvPr/>
          </p:nvSpPr>
          <p:spPr>
            <a:xfrm>
              <a:off x="0" y="-38100"/>
              <a:ext cx="3047987" cy="169986"/>
            </a:xfrm>
            <a:prstGeom prst="rect">
              <a:avLst/>
            </a:prstGeom>
          </p:spPr>
          <p:txBody>
            <a:bodyPr lIns="45156" tIns="45156" rIns="45156" bIns="45156"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140"/>
                </a:lnSpc>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81892" y="9789181"/>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grpSp>
        <p:nvGrpSpPr>
          <p:cNvPr id="13" name="Group 13"/>
          <p:cNvGrpSpPr/>
          <p:nvPr/>
        </p:nvGrpSpPr>
        <p:grpSpPr>
          <a:xfrm>
            <a:off x="478478" y="1313080"/>
            <a:ext cx="467840" cy="233920"/>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6" name="TextBox 16"/>
          <p:cNvSpPr txBox="1"/>
          <p:nvPr/>
        </p:nvSpPr>
        <p:spPr>
          <a:xfrm>
            <a:off x="1082469" y="1262963"/>
            <a:ext cx="4608974" cy="306702"/>
          </a:xfrm>
          <a:prstGeom prst="rect">
            <a:avLst/>
          </a:prstGeom>
        </p:spPr>
        <p:txBody>
          <a:bodyPr lIns="0" tIns="0" rIns="0" bIns="0" rtlCol="0" anchor="t">
            <a:spAutoFit/>
          </a:bodyPr>
          <a:lstStyle/>
          <a:p>
            <a:pPr>
              <a:lnSpc>
                <a:spcPts val="2520"/>
              </a:lnSpc>
            </a:pPr>
            <a:r>
              <a:rPr lang="en-US" b="1">
                <a:solidFill>
                  <a:srgbClr val="6F6F6F"/>
                </a:solidFill>
                <a:latin typeface="Montserrat" panose="00000500000000000000" pitchFamily="2" charset="0"/>
                <a:ea typeface="Montserrat Bold"/>
                <a:cs typeface="Montserrat Bold"/>
                <a:sym typeface="Montserrat Bold"/>
              </a:rPr>
              <a:t>GARANTIA</a:t>
            </a:r>
          </a:p>
        </p:txBody>
      </p:sp>
      <p:sp>
        <p:nvSpPr>
          <p:cNvPr id="19" name="Freeform 19"/>
          <p:cNvSpPr/>
          <p:nvPr/>
        </p:nvSpPr>
        <p:spPr>
          <a:xfrm>
            <a:off x="2885344" y="8859112"/>
            <a:ext cx="1295561" cy="1533895"/>
          </a:xfrm>
          <a:custGeom>
            <a:avLst/>
            <a:gdLst/>
            <a:ahLst/>
            <a:cxnLst/>
            <a:rect l="l" t="t" r="r" b="b"/>
            <a:pathLst>
              <a:path w="1295561" h="1533895">
                <a:moveTo>
                  <a:pt x="0" y="0"/>
                </a:moveTo>
                <a:lnTo>
                  <a:pt x="1295561" y="0"/>
                </a:lnTo>
                <a:lnTo>
                  <a:pt x="1295561" y="1533895"/>
                </a:lnTo>
                <a:lnTo>
                  <a:pt x="0" y="1533895"/>
                </a:lnTo>
                <a:lnTo>
                  <a:pt x="0" y="0"/>
                </a:lnTo>
                <a:close/>
              </a:path>
            </a:pathLst>
          </a:custGeom>
          <a:blipFill>
            <a:blip r:embed="rId3"/>
            <a:stretch>
              <a:fillRect l="-22727" t="-9148" r="-14257" b="-13137"/>
            </a:stretch>
          </a:blipFill>
        </p:spPr>
      </p:sp>
      <p:sp>
        <p:nvSpPr>
          <p:cNvPr id="20" name="TextBox 20"/>
          <p:cNvSpPr txBox="1"/>
          <p:nvPr/>
        </p:nvSpPr>
        <p:spPr>
          <a:xfrm>
            <a:off x="4352961" y="8832760"/>
            <a:ext cx="2676964" cy="1262718"/>
          </a:xfrm>
          <a:prstGeom prst="rect">
            <a:avLst/>
          </a:prstGeom>
        </p:spPr>
        <p:txBody>
          <a:bodyPr lIns="0" tIns="0" rIns="0" bIns="0" rtlCol="0" anchor="t">
            <a:spAutoFit/>
          </a:bodyPr>
          <a:lstStyle/>
          <a:p>
            <a:pPr algn="just">
              <a:lnSpc>
                <a:spcPts val="1679"/>
              </a:lnSpc>
            </a:pPr>
            <a:r>
              <a:rPr lang="en-US" sz="1200" b="1">
                <a:solidFill>
                  <a:srgbClr val="000000"/>
                </a:solidFill>
                <a:latin typeface="Montserrat Bold"/>
                <a:ea typeface="Montserrat Bold"/>
                <a:cs typeface="Montserrat Bold"/>
                <a:sym typeface="Montserrat Bold"/>
              </a:rPr>
              <a:t>Conheça nossos</a:t>
            </a:r>
          </a:p>
          <a:p>
            <a:pPr algn="just">
              <a:lnSpc>
                <a:spcPts val="2099"/>
              </a:lnSpc>
            </a:pPr>
            <a:r>
              <a:rPr lang="en-US" sz="1499" b="1">
                <a:solidFill>
                  <a:srgbClr val="000000"/>
                </a:solidFill>
                <a:latin typeface="Montserrat Bold"/>
                <a:ea typeface="Montserrat Bold"/>
                <a:cs typeface="Montserrat Bold"/>
                <a:sym typeface="Montserrat Bold"/>
              </a:rPr>
              <a:t>Planos de Serviços</a:t>
            </a:r>
          </a:p>
          <a:p>
            <a:pPr algn="just">
              <a:lnSpc>
                <a:spcPts val="1540"/>
              </a:lnSpc>
            </a:pPr>
            <a:r>
              <a:rPr lang="en-US" sz="1100">
                <a:solidFill>
                  <a:srgbClr val="000000"/>
                </a:solidFill>
                <a:latin typeface="Montserrat"/>
                <a:ea typeface="Montserrat"/>
                <a:cs typeface="Montserrat"/>
                <a:sym typeface="Montserrat"/>
              </a:rPr>
              <a:t>E amortize custos com manutenções, além de obter paz de espirito na geração de ar comprimido.</a:t>
            </a:r>
          </a:p>
          <a:p>
            <a:pPr algn="just">
              <a:lnSpc>
                <a:spcPts val="1679"/>
              </a:lnSpc>
            </a:pPr>
            <a:endParaRPr lang="en-US" sz="1100">
              <a:solidFill>
                <a:srgbClr val="000000"/>
              </a:solidFill>
              <a:latin typeface="Montserrat"/>
              <a:ea typeface="Montserrat"/>
              <a:cs typeface="Montserrat"/>
              <a:sym typeface="Montserrat"/>
            </a:endParaRPr>
          </a:p>
        </p:txBody>
      </p:sp>
      <p:sp>
        <p:nvSpPr>
          <p:cNvPr id="21" name="TextBox 21"/>
          <p:cNvSpPr txBox="1"/>
          <p:nvPr/>
        </p:nvSpPr>
        <p:spPr>
          <a:xfrm>
            <a:off x="4303464" y="10104005"/>
            <a:ext cx="3251765" cy="419538"/>
          </a:xfrm>
          <a:prstGeom prst="rect">
            <a:avLst/>
          </a:prstGeom>
        </p:spPr>
        <p:txBody>
          <a:bodyPr wrap="square" lIns="0" tIns="0" rIns="0" bIns="0" rtlCol="0" anchor="t">
            <a:spAutoFit/>
          </a:bodyPr>
          <a:lstStyle/>
          <a:p>
            <a:pPr algn="just">
              <a:lnSpc>
                <a:spcPts val="1679"/>
              </a:lnSpc>
            </a:pPr>
            <a:r>
              <a:rPr lang="en-US" sz="1200">
                <a:solidFill>
                  <a:srgbClr val="000000"/>
                </a:solidFill>
                <a:latin typeface="Montserrat"/>
                <a:ea typeface="Montserrat"/>
                <a:cs typeface="Montserrat"/>
                <a:sym typeface="Montserrat"/>
              </a:rPr>
              <a:t>Informe-se com seu consultor técnico.</a:t>
            </a:r>
          </a:p>
          <a:p>
            <a:pPr algn="just">
              <a:lnSpc>
                <a:spcPts val="1679"/>
              </a:lnSpc>
            </a:pPr>
            <a:endParaRPr lang="en-US" sz="1200">
              <a:solidFill>
                <a:srgbClr val="000000"/>
              </a:solidFill>
              <a:latin typeface="Montserrat"/>
              <a:ea typeface="Montserrat"/>
              <a:cs typeface="Montserrat"/>
              <a:sym typeface="Montserrat"/>
            </a:endParaRPr>
          </a:p>
        </p:txBody>
      </p:sp>
      <p:pic>
        <p:nvPicPr>
          <p:cNvPr id="7" name="Imagem 6">
            <a:extLst>
              <a:ext uri="{FF2B5EF4-FFF2-40B4-BE49-F238E27FC236}">
                <a16:creationId xmlns:a16="http://schemas.microsoft.com/office/drawing/2014/main" id="{E2EF2D97-63F5-D0E0-D7BC-C500B2F55A6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826" y="63341"/>
            <a:ext cx="7464673" cy="859247"/>
          </a:xfrm>
          <a:prstGeom prst="rect">
            <a:avLst/>
          </a:prstGeom>
        </p:spPr>
      </p:pic>
      <p:sp>
        <p:nvSpPr>
          <p:cNvPr id="8" name="CaixaDeTexto 7">
            <a:extLst>
              <a:ext uri="{FF2B5EF4-FFF2-40B4-BE49-F238E27FC236}">
                <a16:creationId xmlns:a16="http://schemas.microsoft.com/office/drawing/2014/main" id="{B147C937-EB1B-F873-58D1-921E7D503C48}"/>
              </a:ext>
            </a:extLst>
          </p:cNvPr>
          <p:cNvSpPr txBox="1"/>
          <p:nvPr/>
        </p:nvSpPr>
        <p:spPr>
          <a:xfrm>
            <a:off x="-526575" y="1648282"/>
            <a:ext cx="7556500" cy="6740307"/>
          </a:xfrm>
          <a:prstGeom prst="rect">
            <a:avLst/>
          </a:prstGeom>
          <a:noFill/>
        </p:spPr>
        <p:txBody>
          <a:bodyPr wrap="square">
            <a:spAutoFit/>
          </a:bodyPr>
          <a:lstStyle/>
          <a:p>
            <a:pPr lvl="2" algn="just"/>
            <a:r>
              <a:rPr lang="pt-BR" sz="1200" b="1">
                <a:latin typeface="Montserrat" panose="00000500000000000000" pitchFamily="2" charset="0"/>
              </a:rPr>
              <a:t>1.11.1</a:t>
            </a:r>
            <a:r>
              <a:rPr lang="pt-BR" sz="1200">
                <a:latin typeface="Montserrat" panose="00000500000000000000" pitchFamily="2" charset="0"/>
              </a:rPr>
              <a:t>  Exceto quando os documentos de garantia dispuserem de forma diferente, a Ingersoll Rand garante que: (i) os Equipamentos contam com garantia contra defeitos de fabricação por um período de 12 (doze)  meses contados da data emissão da nota fiscal, (ii) as partes e peças de reposição vendidas são garantidos contra defeitos de fabricação por um período de 6 (seis) meses contados da data de emissão da nota fiscal; (iii) as partes e peças recondicionadas contam com garantia contra defeitos de fabricação por um período de 3 (três) meses, contados da data de emissão da nota fiscal; (iv) os serviços são pelo período de 90 (noventa) dias a contar da sua execução.</a:t>
            </a:r>
          </a:p>
          <a:p>
            <a:pPr lvl="2" algn="just"/>
            <a:r>
              <a:rPr lang="pt-BR" sz="1200" b="1">
                <a:latin typeface="Montserrat" panose="00000500000000000000" pitchFamily="2" charset="0"/>
              </a:rPr>
              <a:t>1.11.2</a:t>
            </a:r>
            <a:r>
              <a:rPr lang="pt-BR" sz="1200">
                <a:latin typeface="Montserrat" panose="00000500000000000000" pitchFamily="2" charset="0"/>
              </a:rPr>
              <a:t>  Durante os períodos acima previstos, a Ingersoll Rand, a seu critério, substituirá ou reparará as partes ou peças dos Equipamentos nas quais, após sua avaliação técnica, forem constatados defeitos de fabricação, sem custo para a Compradora. Para fazer jus à garantia ora estipulada, a Compradora deverá comprovar a compra efetuada e a data em que esta tiver ocorrido, no momento de solicitar o reparo sob garantia, sendo certo que a presente garantia será válida somente no território brasileiro, não sendo aplicável a Equipamentos que tenham sido adquiridos nesse território e posteriormente exportados pela Compradora. A presente garantia não se aplica a defeitos apresentados em decorrência de uso indevido dos Equipamentos, intervenções técnicas realizados por pessoal não autorizado pela Ingersoll Rand, corrosão, erosão, uso em condições anormais de clima, umidade, partículas de ar ou temperatura, modificações realizadas nos Equipamentos sem a prévia e expressa autorização, por escrito, da Ingersoll Rand ou não atendimento às práticas e condições de uso,  serviços e manutenção recomendadas nos manuais técnicos que acompanham os Equipamentos. Toda manutenção ou reparo nos Equipamentos deve ser realizada por profissionais qualificados e autorizados pela Ingersoll Rand em sua rede de distribuidores e assistência técnica, e todas as partes e peças utilizadas em tais manutenções e reparos devem ser genuínas e aprovadas pela Ingersoll Rand. Qualquer eventual inobservância às condições ora previstas invalidará a garantia ora regulada, para todos os fins e efeitos.</a:t>
            </a:r>
          </a:p>
          <a:p>
            <a:pPr lvl="2" algn="just"/>
            <a:r>
              <a:rPr lang="pt-BR" sz="1200" b="1">
                <a:latin typeface="Montserrat" panose="00000500000000000000" pitchFamily="2" charset="0"/>
              </a:rPr>
              <a:t>1.11.3</a:t>
            </a:r>
            <a:r>
              <a:rPr lang="pt-BR" sz="1200">
                <a:latin typeface="Montserrat" panose="00000500000000000000" pitchFamily="2" charset="0"/>
              </a:rPr>
              <a:t> A presente garantia não se aplica a motores que sejam fabricados por terceiros, os quais dispõem de garantia própria prestada pelo respectivo fabricante.</a:t>
            </a:r>
          </a:p>
          <a:p>
            <a:pPr lvl="2" algn="just"/>
            <a:r>
              <a:rPr lang="pt-BR" sz="1200" b="1">
                <a:latin typeface="Montserrat" panose="00000500000000000000" pitchFamily="2" charset="0"/>
              </a:rPr>
              <a:t>1.11.4 </a:t>
            </a:r>
            <a:r>
              <a:rPr lang="pt-BR" sz="1200">
                <a:latin typeface="Montserrat" panose="00000500000000000000" pitchFamily="2" charset="0"/>
              </a:rPr>
              <a:t> Nenhum reparo, substituição, refazimento, ajuste ou modificação realizado a título de garantia prorrogará os prazos originais de garantia, quer para o Equipamento, seus acessórios ou peças substituídas.</a:t>
            </a:r>
          </a:p>
        </p:txBody>
      </p:sp>
      <p:grpSp>
        <p:nvGrpSpPr>
          <p:cNvPr id="9" name="Group 8">
            <a:extLst>
              <a:ext uri="{FF2B5EF4-FFF2-40B4-BE49-F238E27FC236}">
                <a16:creationId xmlns:a16="http://schemas.microsoft.com/office/drawing/2014/main" id="{BE6CF895-5EFE-241F-DDC3-80046E7AA05D}"/>
              </a:ext>
            </a:extLst>
          </p:cNvPr>
          <p:cNvGrpSpPr/>
          <p:nvPr/>
        </p:nvGrpSpPr>
        <p:grpSpPr>
          <a:xfrm>
            <a:off x="0" y="10491903"/>
            <a:ext cx="7556500" cy="231057"/>
            <a:chOff x="0" y="-38100"/>
            <a:chExt cx="3047987" cy="169986"/>
          </a:xfrm>
        </p:grpSpPr>
        <p:sp>
          <p:nvSpPr>
            <p:cNvPr id="10" name="Freeform 9">
              <a:extLst>
                <a:ext uri="{FF2B5EF4-FFF2-40B4-BE49-F238E27FC236}">
                  <a16:creationId xmlns:a16="http://schemas.microsoft.com/office/drawing/2014/main" id="{5D218400-7A7A-A6C3-F18C-CAD57EEF61DF}"/>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txBody>
            <a:bodyPr/>
            <a:lstStyle/>
            <a:p>
              <a:endParaRPr lang="pt-BR"/>
            </a:p>
          </p:txBody>
        </p:sp>
        <p:sp>
          <p:nvSpPr>
            <p:cNvPr id="12" name="TextBox 10">
              <a:extLst>
                <a:ext uri="{FF2B5EF4-FFF2-40B4-BE49-F238E27FC236}">
                  <a16:creationId xmlns:a16="http://schemas.microsoft.com/office/drawing/2014/main" id="{F2A26DEC-5CCA-5484-3AD0-3F5D46B045EF}"/>
                </a:ext>
              </a:extLst>
            </p:cNvPr>
            <p:cNvSpPr txBox="1"/>
            <p:nvPr/>
          </p:nvSpPr>
          <p:spPr>
            <a:xfrm>
              <a:off x="0" y="-38100"/>
              <a:ext cx="3047987" cy="169986"/>
            </a:xfrm>
            <a:prstGeom prst="rect">
              <a:avLst/>
            </a:prstGeom>
          </p:spPr>
          <p:txBody>
            <a:bodyPr lIns="45156" tIns="45156" rIns="45156" bIns="45156"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140"/>
                </a:lnSpc>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91827" y="9637466"/>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grpSp>
        <p:nvGrpSpPr>
          <p:cNvPr id="13" name="Group 13"/>
          <p:cNvGrpSpPr/>
          <p:nvPr/>
        </p:nvGrpSpPr>
        <p:grpSpPr>
          <a:xfrm>
            <a:off x="460377" y="1072383"/>
            <a:ext cx="467840" cy="233920"/>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dirty="0"/>
            </a:p>
          </p:txBody>
        </p:sp>
      </p:grpSp>
      <p:sp>
        <p:nvSpPr>
          <p:cNvPr id="16" name="Freeform 16"/>
          <p:cNvSpPr/>
          <p:nvPr/>
        </p:nvSpPr>
        <p:spPr>
          <a:xfrm>
            <a:off x="627503" y="4344490"/>
            <a:ext cx="163664" cy="249392"/>
          </a:xfrm>
          <a:custGeom>
            <a:avLst/>
            <a:gdLst/>
            <a:ahLst/>
            <a:cxnLst/>
            <a:rect l="l" t="t" r="r" b="b"/>
            <a:pathLst>
              <a:path w="163664" h="249392">
                <a:moveTo>
                  <a:pt x="0" y="0"/>
                </a:moveTo>
                <a:lnTo>
                  <a:pt x="163664" y="0"/>
                </a:lnTo>
                <a:lnTo>
                  <a:pt x="163664" y="249392"/>
                </a:lnTo>
                <a:lnTo>
                  <a:pt x="0" y="2493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Freeform 17"/>
          <p:cNvSpPr/>
          <p:nvPr/>
        </p:nvSpPr>
        <p:spPr>
          <a:xfrm>
            <a:off x="627505" y="4799170"/>
            <a:ext cx="212583" cy="196462"/>
          </a:xfrm>
          <a:custGeom>
            <a:avLst/>
            <a:gdLst/>
            <a:ahLst/>
            <a:cxnLst/>
            <a:rect l="l" t="t" r="r" b="b"/>
            <a:pathLst>
              <a:path w="212583" h="196462">
                <a:moveTo>
                  <a:pt x="0" y="0"/>
                </a:moveTo>
                <a:lnTo>
                  <a:pt x="212583" y="0"/>
                </a:lnTo>
                <a:lnTo>
                  <a:pt x="212583" y="196462"/>
                </a:lnTo>
                <a:lnTo>
                  <a:pt x="0" y="1964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8" name="Freeform 18"/>
          <p:cNvSpPr/>
          <p:nvPr/>
        </p:nvSpPr>
        <p:spPr>
          <a:xfrm>
            <a:off x="3853719" y="4381761"/>
            <a:ext cx="163664" cy="249392"/>
          </a:xfrm>
          <a:custGeom>
            <a:avLst/>
            <a:gdLst/>
            <a:ahLst/>
            <a:cxnLst/>
            <a:rect l="l" t="t" r="r" b="b"/>
            <a:pathLst>
              <a:path w="163664" h="249392">
                <a:moveTo>
                  <a:pt x="0" y="0"/>
                </a:moveTo>
                <a:lnTo>
                  <a:pt x="163663" y="0"/>
                </a:lnTo>
                <a:lnTo>
                  <a:pt x="163663" y="249393"/>
                </a:lnTo>
                <a:lnTo>
                  <a:pt x="0" y="2493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Freeform 19"/>
          <p:cNvSpPr/>
          <p:nvPr/>
        </p:nvSpPr>
        <p:spPr>
          <a:xfrm>
            <a:off x="3838353" y="4788364"/>
            <a:ext cx="212583" cy="196462"/>
          </a:xfrm>
          <a:custGeom>
            <a:avLst/>
            <a:gdLst/>
            <a:ahLst/>
            <a:cxnLst/>
            <a:rect l="l" t="t" r="r" b="b"/>
            <a:pathLst>
              <a:path w="212583" h="196462">
                <a:moveTo>
                  <a:pt x="0" y="0"/>
                </a:moveTo>
                <a:lnTo>
                  <a:pt x="212583" y="0"/>
                </a:lnTo>
                <a:lnTo>
                  <a:pt x="212583" y="196462"/>
                </a:lnTo>
                <a:lnTo>
                  <a:pt x="0" y="1964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0" name="AutoShape 20"/>
          <p:cNvSpPr/>
          <p:nvPr/>
        </p:nvSpPr>
        <p:spPr>
          <a:xfrm flipH="1" flipV="1">
            <a:off x="3696717" y="3744249"/>
            <a:ext cx="0" cy="1524421"/>
          </a:xfrm>
          <a:prstGeom prst="line">
            <a:avLst/>
          </a:prstGeom>
          <a:ln w="19050" cap="flat">
            <a:solidFill>
              <a:srgbClr val="000000"/>
            </a:solidFill>
            <a:prstDash val="solid"/>
            <a:headEnd type="none" w="sm" len="sm"/>
            <a:tailEnd type="none" w="sm" len="sm"/>
          </a:ln>
        </p:spPr>
      </p:sp>
      <p:sp>
        <p:nvSpPr>
          <p:cNvPr id="21" name="TextBox 21"/>
          <p:cNvSpPr txBox="1"/>
          <p:nvPr/>
        </p:nvSpPr>
        <p:spPr>
          <a:xfrm>
            <a:off x="1034174" y="1034285"/>
            <a:ext cx="4608974" cy="621027"/>
          </a:xfrm>
          <a:prstGeom prst="rect">
            <a:avLst/>
          </a:prstGeom>
        </p:spPr>
        <p:txBody>
          <a:bodyPr lIns="0" tIns="0" rIns="0" bIns="0" rtlCol="0" anchor="t">
            <a:spAutoFit/>
          </a:bodyPr>
          <a:lstStyle/>
          <a:p>
            <a:pPr>
              <a:lnSpc>
                <a:spcPts val="2520"/>
              </a:lnSpc>
            </a:pPr>
            <a:r>
              <a:rPr lang="en-US" b="1" dirty="0">
                <a:solidFill>
                  <a:srgbClr val="6F6F6F"/>
                </a:solidFill>
                <a:latin typeface="Montserrat" panose="00000500000000000000" pitchFamily="2" charset="0"/>
                <a:ea typeface="Montserrat Bold"/>
                <a:cs typeface="Montserrat Bold"/>
                <a:sym typeface="Montserrat Bold"/>
              </a:rPr>
              <a:t>À DISPOSIÇÃO</a:t>
            </a:r>
          </a:p>
          <a:p>
            <a:pPr>
              <a:lnSpc>
                <a:spcPts val="2520"/>
              </a:lnSpc>
            </a:pPr>
            <a:endParaRPr lang="en-US" b="1" dirty="0">
              <a:solidFill>
                <a:srgbClr val="6F6F6F"/>
              </a:solidFill>
              <a:latin typeface="Montserrat Bold"/>
              <a:ea typeface="Montserrat Bold"/>
              <a:cs typeface="Montserrat Bold"/>
              <a:sym typeface="Montserrat Bold"/>
            </a:endParaRPr>
          </a:p>
        </p:txBody>
      </p:sp>
      <p:sp>
        <p:nvSpPr>
          <p:cNvPr id="22" name="TextBox 22"/>
          <p:cNvSpPr txBox="1"/>
          <p:nvPr/>
        </p:nvSpPr>
        <p:spPr>
          <a:xfrm>
            <a:off x="509944" y="1636262"/>
            <a:ext cx="6128010" cy="1945597"/>
          </a:xfrm>
          <a:prstGeom prst="rect">
            <a:avLst/>
          </a:prstGeom>
        </p:spPr>
        <p:txBody>
          <a:bodyPr lIns="0" tIns="0" rIns="0" bIns="0" rtlCol="0" anchor="t">
            <a:spAutoFit/>
          </a:bodyPr>
          <a:lstStyle/>
          <a:p>
            <a:pPr algn="just">
              <a:lnSpc>
                <a:spcPts val="1679"/>
              </a:lnSpc>
            </a:pPr>
            <a:r>
              <a:rPr lang="en-US" sz="1200" dirty="0">
                <a:solidFill>
                  <a:srgbClr val="000000"/>
                </a:solidFill>
                <a:latin typeface="Montserrat"/>
                <a:ea typeface="Montserrat"/>
                <a:cs typeface="Montserrat"/>
                <a:sym typeface="Montserrat"/>
              </a:rPr>
              <a:t>A </a:t>
            </a:r>
            <a:r>
              <a:rPr lang="en-US" sz="1200" dirty="0" err="1">
                <a:solidFill>
                  <a:srgbClr val="000000"/>
                </a:solidFill>
                <a:latin typeface="Montserrat"/>
                <a:ea typeface="Montserrat"/>
                <a:cs typeface="Montserrat"/>
                <a:sym typeface="Montserrat"/>
              </a:rPr>
              <a:t>Evolução</a:t>
            </a:r>
            <a:r>
              <a:rPr lang="en-US" sz="1200">
                <a:solidFill>
                  <a:srgbClr val="000000"/>
                </a:solidFill>
                <a:latin typeface="Montserrat"/>
                <a:ea typeface="Montserrat"/>
                <a:cs typeface="Montserrat"/>
                <a:sym typeface="Montserrat"/>
              </a:rPr>
              <a:t> Compressores conta com equipe comercial e técnica altamente qualificada, para fornecimento de produtos, serviços e soluções no consumo de ar comprimido, assim aprimorando o consumo de energia elétrica, a produtividade e as operações dos clientes.</a:t>
            </a:r>
          </a:p>
          <a:p>
            <a:pPr algn="just">
              <a:lnSpc>
                <a:spcPts val="1679"/>
              </a:lnSpc>
            </a:pPr>
            <a:r>
              <a:rPr lang="en-US" sz="1200">
                <a:solidFill>
                  <a:srgbClr val="000000"/>
                </a:solidFill>
                <a:latin typeface="Montserrat"/>
                <a:ea typeface="Montserrat"/>
                <a:cs typeface="Montserrat"/>
                <a:sym typeface="Montserrat"/>
              </a:rPr>
              <a:t> Atualmente a Evolução Compressores conta com duas unidades, sendo uma em São Bento do Sul e outra em Joinville ambas no estado de Santa Catarina.</a:t>
            </a:r>
          </a:p>
          <a:p>
            <a:pPr algn="just">
              <a:lnSpc>
                <a:spcPts val="1679"/>
              </a:lnSpc>
            </a:pPr>
            <a:r>
              <a:rPr lang="en-US" sz="1200">
                <a:solidFill>
                  <a:srgbClr val="000000"/>
                </a:solidFill>
                <a:latin typeface="Montserrat"/>
                <a:ea typeface="Montserrat"/>
                <a:cs typeface="Montserrat"/>
                <a:sym typeface="Montserrat"/>
              </a:rPr>
              <a:t> Estamos no mercado há mais de 40 anos, oferecendo comprometimento, produtividade e inteligência nos negócios dos clientes.</a:t>
            </a:r>
          </a:p>
          <a:p>
            <a:pPr algn="just">
              <a:lnSpc>
                <a:spcPts val="1679"/>
              </a:lnSpc>
            </a:pPr>
            <a:endParaRPr lang="en-US" sz="1200">
              <a:solidFill>
                <a:srgbClr val="000000"/>
              </a:solidFill>
              <a:latin typeface="Montserrat"/>
              <a:ea typeface="Montserrat"/>
              <a:cs typeface="Montserrat"/>
              <a:sym typeface="Montserrat"/>
            </a:endParaRPr>
          </a:p>
        </p:txBody>
      </p:sp>
      <p:sp>
        <p:nvSpPr>
          <p:cNvPr id="23" name="TextBox 23"/>
          <p:cNvSpPr txBox="1"/>
          <p:nvPr/>
        </p:nvSpPr>
        <p:spPr>
          <a:xfrm>
            <a:off x="971987" y="3780739"/>
            <a:ext cx="2108245" cy="226024"/>
          </a:xfrm>
          <a:prstGeom prst="rect">
            <a:avLst/>
          </a:prstGeom>
        </p:spPr>
        <p:txBody>
          <a:bodyPr wrap="square" lIns="0" tIns="0" rIns="0" bIns="0" rtlCol="0" anchor="t">
            <a:spAutoFit/>
          </a:bodyPr>
          <a:lstStyle/>
          <a:p>
            <a:pPr algn="ctr">
              <a:lnSpc>
                <a:spcPts val="1913"/>
              </a:lnSpc>
            </a:pPr>
            <a:r>
              <a:rPr lang="en-US" sz="1367">
                <a:solidFill>
                  <a:srgbClr val="000000"/>
                </a:solidFill>
                <a:latin typeface="Montserrat"/>
                <a:ea typeface="Montserrat"/>
                <a:cs typeface="Montserrat"/>
                <a:sym typeface="Montserrat"/>
              </a:rPr>
              <a:t>Unidade de Joinville-SC</a:t>
            </a:r>
          </a:p>
        </p:txBody>
      </p:sp>
      <p:sp>
        <p:nvSpPr>
          <p:cNvPr id="24" name="TextBox 24"/>
          <p:cNvSpPr txBox="1"/>
          <p:nvPr/>
        </p:nvSpPr>
        <p:spPr>
          <a:xfrm>
            <a:off x="3870851" y="3744247"/>
            <a:ext cx="3042865" cy="226024"/>
          </a:xfrm>
          <a:prstGeom prst="rect">
            <a:avLst/>
          </a:prstGeom>
        </p:spPr>
        <p:txBody>
          <a:bodyPr wrap="square" lIns="0" tIns="0" rIns="0" bIns="0" rtlCol="0" anchor="t">
            <a:spAutoFit/>
          </a:bodyPr>
          <a:lstStyle/>
          <a:p>
            <a:pPr algn="ctr">
              <a:lnSpc>
                <a:spcPts val="1913"/>
              </a:lnSpc>
            </a:pPr>
            <a:r>
              <a:rPr lang="en-US" sz="1367">
                <a:solidFill>
                  <a:srgbClr val="000000"/>
                </a:solidFill>
                <a:latin typeface="Montserrat"/>
                <a:ea typeface="Montserrat"/>
                <a:cs typeface="Montserrat"/>
                <a:sym typeface="Montserrat"/>
              </a:rPr>
              <a:t>Unidade de São Bento do Sul - SC</a:t>
            </a:r>
          </a:p>
        </p:txBody>
      </p:sp>
      <p:sp>
        <p:nvSpPr>
          <p:cNvPr id="25" name="TextBox 25"/>
          <p:cNvSpPr txBox="1"/>
          <p:nvPr/>
        </p:nvSpPr>
        <p:spPr>
          <a:xfrm>
            <a:off x="928217" y="4402868"/>
            <a:ext cx="2704042" cy="191014"/>
          </a:xfrm>
          <a:prstGeom prst="rect">
            <a:avLst/>
          </a:prstGeom>
        </p:spPr>
        <p:txBody>
          <a:bodyPr wrap="square" lIns="0" tIns="0" rIns="0" bIns="0" rtlCol="0" anchor="t">
            <a:spAutoFit/>
          </a:bodyPr>
          <a:lstStyle/>
          <a:p>
            <a:pPr algn="ctr">
              <a:lnSpc>
                <a:spcPts val="1640"/>
              </a:lnSpc>
            </a:pPr>
            <a:r>
              <a:rPr lang="en-US" sz="1171">
                <a:solidFill>
                  <a:srgbClr val="000000"/>
                </a:solidFill>
                <a:latin typeface="Montserrat"/>
                <a:ea typeface="Montserrat"/>
                <a:cs typeface="Montserrat"/>
                <a:sym typeface="Montserrat"/>
              </a:rPr>
              <a:t>Rua dos suíços, 17210 - Costa e Silva</a:t>
            </a:r>
          </a:p>
        </p:txBody>
      </p:sp>
      <p:sp>
        <p:nvSpPr>
          <p:cNvPr id="26" name="TextBox 26"/>
          <p:cNvSpPr txBox="1"/>
          <p:nvPr/>
        </p:nvSpPr>
        <p:spPr>
          <a:xfrm>
            <a:off x="928217" y="4818723"/>
            <a:ext cx="1402232" cy="191014"/>
          </a:xfrm>
          <a:prstGeom prst="rect">
            <a:avLst/>
          </a:prstGeom>
        </p:spPr>
        <p:txBody>
          <a:bodyPr wrap="square" lIns="0" tIns="0" rIns="0" bIns="0" rtlCol="0" anchor="t">
            <a:spAutoFit/>
          </a:bodyPr>
          <a:lstStyle/>
          <a:p>
            <a:pPr algn="ctr">
              <a:lnSpc>
                <a:spcPts val="1640"/>
              </a:lnSpc>
            </a:pPr>
            <a:r>
              <a:rPr lang="en-US" sz="1171">
                <a:solidFill>
                  <a:srgbClr val="000000"/>
                </a:solidFill>
                <a:latin typeface="Montserrat"/>
                <a:ea typeface="Montserrat"/>
                <a:cs typeface="Montserrat"/>
                <a:sym typeface="Montserrat"/>
              </a:rPr>
              <a:t>(47) 3455-0337</a:t>
            </a:r>
          </a:p>
        </p:txBody>
      </p:sp>
      <p:sp>
        <p:nvSpPr>
          <p:cNvPr id="27" name="TextBox 27"/>
          <p:cNvSpPr txBox="1"/>
          <p:nvPr/>
        </p:nvSpPr>
        <p:spPr>
          <a:xfrm>
            <a:off x="4184286" y="4380331"/>
            <a:ext cx="2289067" cy="408035"/>
          </a:xfrm>
          <a:prstGeom prst="rect">
            <a:avLst/>
          </a:prstGeom>
        </p:spPr>
        <p:txBody>
          <a:bodyPr wrap="square" lIns="0" tIns="0" rIns="0" bIns="0" rtlCol="0" anchor="t">
            <a:spAutoFit/>
          </a:bodyPr>
          <a:lstStyle/>
          <a:p>
            <a:pPr algn="ctr">
              <a:lnSpc>
                <a:spcPts val="1640"/>
              </a:lnSpc>
            </a:pPr>
            <a:r>
              <a:rPr lang="en-US" sz="1171">
                <a:solidFill>
                  <a:srgbClr val="000000"/>
                </a:solidFill>
                <a:latin typeface="Montserrat"/>
                <a:ea typeface="Montserrat"/>
                <a:cs typeface="Montserrat"/>
                <a:sym typeface="Montserrat"/>
              </a:rPr>
              <a:t>Rua Pedro Robl, 13 - Colonial</a:t>
            </a:r>
          </a:p>
          <a:p>
            <a:pPr algn="ctr">
              <a:lnSpc>
                <a:spcPts val="1640"/>
              </a:lnSpc>
            </a:pPr>
            <a:endParaRPr lang="en-US" sz="1171">
              <a:solidFill>
                <a:srgbClr val="000000"/>
              </a:solidFill>
              <a:latin typeface="Montserrat"/>
              <a:ea typeface="Montserrat"/>
              <a:cs typeface="Montserrat"/>
              <a:sym typeface="Montserrat"/>
            </a:endParaRPr>
          </a:p>
        </p:txBody>
      </p:sp>
      <p:sp>
        <p:nvSpPr>
          <p:cNvPr id="28" name="TextBox 28"/>
          <p:cNvSpPr txBox="1"/>
          <p:nvPr/>
        </p:nvSpPr>
        <p:spPr>
          <a:xfrm>
            <a:off x="4184284" y="4755717"/>
            <a:ext cx="1590096" cy="396199"/>
          </a:xfrm>
          <a:prstGeom prst="rect">
            <a:avLst/>
          </a:prstGeom>
        </p:spPr>
        <p:txBody>
          <a:bodyPr wrap="square" lIns="0" tIns="0" rIns="0" bIns="0" rtlCol="0" anchor="t">
            <a:spAutoFit/>
          </a:bodyPr>
          <a:lstStyle/>
          <a:p>
            <a:pPr algn="ctr">
              <a:lnSpc>
                <a:spcPts val="1640"/>
              </a:lnSpc>
            </a:pPr>
            <a:r>
              <a:rPr lang="en-US" sz="1171">
                <a:solidFill>
                  <a:srgbClr val="000000"/>
                </a:solidFill>
                <a:latin typeface="Montserrat"/>
                <a:ea typeface="Montserrat"/>
                <a:cs typeface="Montserrat"/>
                <a:sym typeface="Montserrat"/>
              </a:rPr>
              <a:t>(47) 3635-0222</a:t>
            </a:r>
          </a:p>
          <a:p>
            <a:pPr algn="ctr">
              <a:lnSpc>
                <a:spcPts val="1640"/>
              </a:lnSpc>
            </a:pPr>
            <a:endParaRPr lang="en-US" sz="1171">
              <a:solidFill>
                <a:srgbClr val="000000"/>
              </a:solidFill>
              <a:latin typeface="Montserrat"/>
              <a:ea typeface="Montserrat"/>
              <a:cs typeface="Montserrat"/>
              <a:sym typeface="Montserrat"/>
            </a:endParaRPr>
          </a:p>
        </p:txBody>
      </p:sp>
      <p:sp>
        <p:nvSpPr>
          <p:cNvPr id="29" name="TextBox 29"/>
          <p:cNvSpPr txBox="1"/>
          <p:nvPr/>
        </p:nvSpPr>
        <p:spPr>
          <a:xfrm>
            <a:off x="675990" y="5963877"/>
            <a:ext cx="6128010" cy="855555"/>
          </a:xfrm>
          <a:prstGeom prst="rect">
            <a:avLst/>
          </a:prstGeom>
        </p:spPr>
        <p:txBody>
          <a:bodyPr lIns="0" tIns="0" rIns="0" bIns="0" rtlCol="0" anchor="t">
            <a:spAutoFit/>
          </a:bodyPr>
          <a:lstStyle/>
          <a:p>
            <a:pPr algn="just">
              <a:lnSpc>
                <a:spcPts val="1679"/>
              </a:lnSpc>
            </a:pPr>
            <a:r>
              <a:rPr lang="en-US" sz="1200">
                <a:solidFill>
                  <a:srgbClr val="000000"/>
                </a:solidFill>
                <a:latin typeface="Montserrat"/>
                <a:ea typeface="Montserrat"/>
                <a:cs typeface="Montserrat"/>
                <a:sym typeface="Montserrat"/>
              </a:rPr>
              <a:t>Agradecemos a oportunidade e vossa atenção à nossa proposta técnica e comercial referente a fornecimento de equipamentos para geração de ar comprimido.</a:t>
            </a:r>
          </a:p>
          <a:p>
            <a:pPr algn="just">
              <a:lnSpc>
                <a:spcPts val="1679"/>
              </a:lnSpc>
            </a:pPr>
            <a:endParaRPr lang="en-US" sz="1200">
              <a:solidFill>
                <a:srgbClr val="000000"/>
              </a:solidFill>
              <a:latin typeface="Montserrat"/>
              <a:ea typeface="Montserrat"/>
              <a:cs typeface="Montserrat"/>
              <a:sym typeface="Montserrat"/>
            </a:endParaRPr>
          </a:p>
        </p:txBody>
      </p:sp>
      <p:sp>
        <p:nvSpPr>
          <p:cNvPr id="30" name="TextBox 30"/>
          <p:cNvSpPr txBox="1"/>
          <p:nvPr/>
        </p:nvSpPr>
        <p:spPr>
          <a:xfrm>
            <a:off x="675990" y="6923997"/>
            <a:ext cx="6324722" cy="855427"/>
          </a:xfrm>
          <a:prstGeom prst="rect">
            <a:avLst/>
          </a:prstGeom>
        </p:spPr>
        <p:txBody>
          <a:bodyPr lIns="0" tIns="0" rIns="0" bIns="0" rtlCol="0" anchor="t">
            <a:spAutoFit/>
          </a:bodyPr>
          <a:lstStyle/>
          <a:p>
            <a:pPr>
              <a:lnSpc>
                <a:spcPts val="1675"/>
              </a:lnSpc>
            </a:pPr>
            <a:r>
              <a:rPr lang="en-US" sz="1196">
                <a:solidFill>
                  <a:srgbClr val="000000"/>
                </a:solidFill>
                <a:latin typeface="Montserrat Medium"/>
                <a:ea typeface="Montserrat Medium"/>
                <a:cs typeface="Montserrat Medium"/>
                <a:sym typeface="Montserrat Medium"/>
              </a:rPr>
              <a:t>Desde já ficamos à disposição para esclarecimentos de quaisquer dúvidas ou para o fornecimento de informações adicionais que se fizerem necessárias.</a:t>
            </a:r>
          </a:p>
          <a:p>
            <a:pPr>
              <a:lnSpc>
                <a:spcPts val="1675"/>
              </a:lnSpc>
            </a:pPr>
            <a:endParaRPr lang="en-US" sz="1196" b="1">
              <a:solidFill>
                <a:srgbClr val="000000"/>
              </a:solidFill>
              <a:latin typeface="Montserrat Medium"/>
              <a:ea typeface="Montserrat Medium"/>
              <a:cs typeface="Montserrat Medium"/>
              <a:sym typeface="Montserrat Medium"/>
            </a:endParaRPr>
          </a:p>
          <a:p>
            <a:pPr>
              <a:lnSpc>
                <a:spcPts val="1675"/>
              </a:lnSpc>
            </a:pPr>
            <a:endParaRPr lang="en-US" sz="1196" b="1">
              <a:solidFill>
                <a:srgbClr val="000000"/>
              </a:solidFill>
              <a:latin typeface="Montserrat Medium"/>
              <a:ea typeface="Montserrat Medium"/>
              <a:cs typeface="Montserrat Medium"/>
              <a:sym typeface="Montserrat Medium"/>
            </a:endParaRPr>
          </a:p>
        </p:txBody>
      </p:sp>
      <p:sp>
        <p:nvSpPr>
          <p:cNvPr id="31" name="TextBox 31"/>
          <p:cNvSpPr txBox="1"/>
          <p:nvPr/>
        </p:nvSpPr>
        <p:spPr>
          <a:xfrm>
            <a:off x="691357" y="8216860"/>
            <a:ext cx="6324722" cy="1509452"/>
          </a:xfrm>
          <a:prstGeom prst="rect">
            <a:avLst/>
          </a:prstGeom>
        </p:spPr>
        <p:txBody>
          <a:bodyPr lIns="0" tIns="0" rIns="0" bIns="0" rtlCol="0" anchor="t">
            <a:spAutoFit/>
          </a:bodyPr>
          <a:lstStyle/>
          <a:p>
            <a:pPr>
              <a:lnSpc>
                <a:spcPts val="1675"/>
              </a:lnSpc>
            </a:pPr>
            <a:r>
              <a:rPr lang="en-US" sz="1196">
                <a:solidFill>
                  <a:srgbClr val="000000"/>
                </a:solidFill>
                <a:latin typeface="Montserrat Medium"/>
                <a:ea typeface="Montserrat Medium"/>
                <a:cs typeface="Montserrat Medium"/>
                <a:sym typeface="Montserrat Medium"/>
              </a:rPr>
              <a:t>Atenciosamente,</a:t>
            </a:r>
          </a:p>
          <a:p>
            <a:pPr>
              <a:lnSpc>
                <a:spcPts val="1675"/>
              </a:lnSpc>
            </a:pPr>
            <a:endParaRPr lang="en-US" sz="1196">
              <a:solidFill>
                <a:srgbClr val="000000"/>
              </a:solidFill>
              <a:latin typeface="Montserrat Medium"/>
              <a:ea typeface="Montserrat Medium"/>
              <a:cs typeface="Montserrat Medium"/>
              <a:sym typeface="Montserrat Medium"/>
            </a:endParaRPr>
          </a:p>
          <a:p>
            <a:pPr>
              <a:lnSpc>
                <a:spcPts val="1675"/>
              </a:lnSpc>
            </a:pPr>
            <a:r>
              <a:rPr lang="en-US" sz="1196">
                <a:solidFill>
                  <a:srgbClr val="000000"/>
                </a:solidFill>
                <a:latin typeface="Montserrat Medium"/>
                <a:ea typeface="Montserrat Medium"/>
                <a:cs typeface="Montserrat Medium"/>
                <a:sym typeface="Montserrat Medium"/>
              </a:rPr>
              <a:t>Nome Sobrenome</a:t>
            </a:r>
          </a:p>
          <a:p>
            <a:pPr>
              <a:lnSpc>
                <a:spcPts val="1675"/>
              </a:lnSpc>
            </a:pPr>
            <a:r>
              <a:rPr lang="en-US" sz="1196">
                <a:solidFill>
                  <a:srgbClr val="000000"/>
                </a:solidFill>
                <a:latin typeface="Montserrat Medium"/>
                <a:ea typeface="Montserrat Medium"/>
                <a:cs typeface="Montserrat Medium"/>
                <a:sym typeface="Montserrat Medium"/>
              </a:rPr>
              <a:t>Consultor Técnico de Vendas</a:t>
            </a:r>
          </a:p>
          <a:p>
            <a:pPr>
              <a:lnSpc>
                <a:spcPts val="1675"/>
              </a:lnSpc>
            </a:pPr>
            <a:r>
              <a:rPr lang="en-US" sz="1196">
                <a:solidFill>
                  <a:srgbClr val="000000"/>
                </a:solidFill>
                <a:latin typeface="Montserrat Medium"/>
                <a:ea typeface="Montserrat Medium"/>
                <a:cs typeface="Montserrat Medium"/>
                <a:sym typeface="Montserrat Medium"/>
              </a:rPr>
              <a:t>     (47) 00000</a:t>
            </a:r>
          </a:p>
          <a:p>
            <a:pPr>
              <a:lnSpc>
                <a:spcPts val="1675"/>
              </a:lnSpc>
            </a:pPr>
            <a:r>
              <a:rPr lang="en-US" sz="1196" b="1" u="sng">
                <a:solidFill>
                  <a:srgbClr val="000000"/>
                </a:solidFill>
                <a:latin typeface="Montserrat Medium"/>
                <a:ea typeface="Montserrat Medium"/>
                <a:cs typeface="Montserrat Medium"/>
                <a:sym typeface="Montserrat Medium"/>
                <a:hlinkClick r:id="rId7" tooltip="mailto:tavares@evolucaocompressores.com.br"/>
              </a:rPr>
              <a:t>email@evolucaocompressores.com.br</a:t>
            </a:r>
            <a:r>
              <a:rPr lang="en-US" sz="1196" b="1">
                <a:solidFill>
                  <a:srgbClr val="000000"/>
                </a:solidFill>
                <a:latin typeface="Montserrat Medium"/>
                <a:ea typeface="Montserrat Medium"/>
                <a:cs typeface="Montserrat Medium"/>
                <a:sym typeface="Montserrat Medium"/>
              </a:rPr>
              <a:t> </a:t>
            </a:r>
          </a:p>
          <a:p>
            <a:pPr>
              <a:lnSpc>
                <a:spcPts val="1675"/>
              </a:lnSpc>
            </a:pPr>
            <a:endParaRPr lang="en-US" sz="1196" b="1">
              <a:solidFill>
                <a:srgbClr val="000000"/>
              </a:solidFill>
              <a:latin typeface="Montserrat Medium"/>
              <a:ea typeface="Montserrat Medium"/>
              <a:cs typeface="Montserrat Medium"/>
              <a:sym typeface="Montserrat Medium"/>
            </a:endParaRPr>
          </a:p>
        </p:txBody>
      </p:sp>
      <p:pic>
        <p:nvPicPr>
          <p:cNvPr id="36" name="Imagem 35">
            <a:extLst>
              <a:ext uri="{FF2B5EF4-FFF2-40B4-BE49-F238E27FC236}">
                <a16:creationId xmlns:a16="http://schemas.microsoft.com/office/drawing/2014/main" id="{D45A9AA0-0CD1-0BDD-757A-35EB2637447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826" y="63341"/>
            <a:ext cx="7464673" cy="859247"/>
          </a:xfrm>
          <a:prstGeom prst="rect">
            <a:avLst/>
          </a:prstGeom>
        </p:spPr>
      </p:pic>
      <p:pic>
        <p:nvPicPr>
          <p:cNvPr id="7" name="Imagem 6">
            <a:hlinkClick r:id="rId9" tooltip="Visite nosso website"/>
            <a:extLst>
              <a:ext uri="{FF2B5EF4-FFF2-40B4-BE49-F238E27FC236}">
                <a16:creationId xmlns:a16="http://schemas.microsoft.com/office/drawing/2014/main" id="{1D054A0C-0791-1A18-BD12-DD239E6D218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60020" y="9857205"/>
            <a:ext cx="655158" cy="655158"/>
          </a:xfrm>
          <a:prstGeom prst="rect">
            <a:avLst/>
          </a:prstGeom>
        </p:spPr>
      </p:pic>
      <p:pic>
        <p:nvPicPr>
          <p:cNvPr id="8" name="Imagem 7">
            <a:hlinkClick r:id="rId11" tooltip="Vídeo Institucional"/>
            <a:extLst>
              <a:ext uri="{FF2B5EF4-FFF2-40B4-BE49-F238E27FC236}">
                <a16:creationId xmlns:a16="http://schemas.microsoft.com/office/drawing/2014/main" id="{A4A434A5-4653-F7A1-1BCB-6B1FD1D9C63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052535" y="10160011"/>
            <a:ext cx="369574" cy="335547"/>
          </a:xfrm>
          <a:prstGeom prst="rect">
            <a:avLst/>
          </a:prstGeom>
        </p:spPr>
      </p:pic>
      <p:pic>
        <p:nvPicPr>
          <p:cNvPr id="9" name="Imagem 8">
            <a:hlinkClick r:id="rId13"/>
            <a:extLst>
              <a:ext uri="{FF2B5EF4-FFF2-40B4-BE49-F238E27FC236}">
                <a16:creationId xmlns:a16="http://schemas.microsoft.com/office/drawing/2014/main" id="{4764EA7B-DDC0-F1FD-A698-CE8FB23530D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467681" y="10137173"/>
            <a:ext cx="322849" cy="322849"/>
          </a:xfrm>
          <a:prstGeom prst="rect">
            <a:avLst/>
          </a:prstGeom>
        </p:spPr>
      </p:pic>
      <p:pic>
        <p:nvPicPr>
          <p:cNvPr id="10" name="Imagem 9">
            <a:hlinkClick r:id="rId15"/>
            <a:extLst>
              <a:ext uri="{FF2B5EF4-FFF2-40B4-BE49-F238E27FC236}">
                <a16:creationId xmlns:a16="http://schemas.microsoft.com/office/drawing/2014/main" id="{EFC4E57F-AFCE-FE69-B516-E41C5581A00A}"/>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874612" y="10137172"/>
            <a:ext cx="322849" cy="322849"/>
          </a:xfrm>
          <a:prstGeom prst="rect">
            <a:avLst/>
          </a:prstGeom>
        </p:spPr>
      </p:pic>
      <p:pic>
        <p:nvPicPr>
          <p:cNvPr id="12" name="Imagem 11">
            <a:hlinkClick r:id="rId17"/>
            <a:extLst>
              <a:ext uri="{FF2B5EF4-FFF2-40B4-BE49-F238E27FC236}">
                <a16:creationId xmlns:a16="http://schemas.microsoft.com/office/drawing/2014/main" id="{5D3C9FEB-8FCF-C112-8A57-8F1D5A16CCEA}"/>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281543" y="10140452"/>
            <a:ext cx="322849" cy="322849"/>
          </a:xfrm>
          <a:prstGeom prst="rect">
            <a:avLst/>
          </a:prstGeom>
        </p:spPr>
      </p:pic>
      <p:pic>
        <p:nvPicPr>
          <p:cNvPr id="32" name="Imagem 31">
            <a:hlinkClick r:id="rId19"/>
            <a:extLst>
              <a:ext uri="{FF2B5EF4-FFF2-40B4-BE49-F238E27FC236}">
                <a16:creationId xmlns:a16="http://schemas.microsoft.com/office/drawing/2014/main" id="{6B0A0210-A9AB-5E7A-55E6-3341FBFBCE38}"/>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659624" y="10137172"/>
            <a:ext cx="341088" cy="341088"/>
          </a:xfrm>
          <a:prstGeom prst="rect">
            <a:avLst/>
          </a:prstGeom>
        </p:spPr>
      </p:pic>
      <p:sp>
        <p:nvSpPr>
          <p:cNvPr id="34" name="CaixaDeTexto 33">
            <a:extLst>
              <a:ext uri="{FF2B5EF4-FFF2-40B4-BE49-F238E27FC236}">
                <a16:creationId xmlns:a16="http://schemas.microsoft.com/office/drawing/2014/main" id="{7AEB7EC8-E04C-7768-5E4D-62A404AF4F28}"/>
              </a:ext>
            </a:extLst>
          </p:cNvPr>
          <p:cNvSpPr txBox="1"/>
          <p:nvPr/>
        </p:nvSpPr>
        <p:spPr>
          <a:xfrm>
            <a:off x="4322663" y="9601198"/>
            <a:ext cx="3794760" cy="307777"/>
          </a:xfrm>
          <a:prstGeom prst="rect">
            <a:avLst/>
          </a:prstGeom>
          <a:noFill/>
        </p:spPr>
        <p:txBody>
          <a:bodyPr wrap="square">
            <a:spAutoFit/>
          </a:bodyPr>
          <a:lstStyle/>
          <a:p>
            <a:r>
              <a:rPr lang="pt-BR" sz="1400" b="1">
                <a:latin typeface="Montserrat" panose="00000500000000000000" pitchFamily="2" charset="0"/>
                <a:cs typeface="Aharoni" panose="02010803020104030203" pitchFamily="2" charset="-79"/>
              </a:rPr>
              <a:t>Conecte-se com a gente:</a:t>
            </a:r>
            <a:endParaRPr lang="pt-BR" sz="1400" b="1" dirty="0">
              <a:latin typeface="Montserrat" panose="00000500000000000000" pitchFamily="2" charset="0"/>
              <a:cs typeface="Aharoni" panose="02010803020104030203" pitchFamily="2" charset="-79"/>
            </a:endParaRPr>
          </a:p>
        </p:txBody>
      </p:sp>
      <p:grpSp>
        <p:nvGrpSpPr>
          <p:cNvPr id="33" name="Group 8">
            <a:extLst>
              <a:ext uri="{FF2B5EF4-FFF2-40B4-BE49-F238E27FC236}">
                <a16:creationId xmlns:a16="http://schemas.microsoft.com/office/drawing/2014/main" id="{902394D8-D78D-18E3-2953-378F9D19C0D8}"/>
              </a:ext>
            </a:extLst>
          </p:cNvPr>
          <p:cNvGrpSpPr/>
          <p:nvPr/>
        </p:nvGrpSpPr>
        <p:grpSpPr>
          <a:xfrm>
            <a:off x="0" y="10491903"/>
            <a:ext cx="7556500" cy="231057"/>
            <a:chOff x="0" y="-38100"/>
            <a:chExt cx="3047987" cy="169986"/>
          </a:xfrm>
        </p:grpSpPr>
        <p:sp>
          <p:nvSpPr>
            <p:cNvPr id="35" name="Freeform 9">
              <a:extLst>
                <a:ext uri="{FF2B5EF4-FFF2-40B4-BE49-F238E27FC236}">
                  <a16:creationId xmlns:a16="http://schemas.microsoft.com/office/drawing/2014/main" id="{60C7F612-B1E7-E7DC-9B66-FCEF213FFBE3}"/>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txBody>
            <a:bodyPr/>
            <a:lstStyle/>
            <a:p>
              <a:endParaRPr lang="pt-BR"/>
            </a:p>
          </p:txBody>
        </p:sp>
        <p:sp>
          <p:nvSpPr>
            <p:cNvPr id="40" name="TextBox 10">
              <a:extLst>
                <a:ext uri="{FF2B5EF4-FFF2-40B4-BE49-F238E27FC236}">
                  <a16:creationId xmlns:a16="http://schemas.microsoft.com/office/drawing/2014/main" id="{A4A29BF5-5EA6-78CC-BE1E-0DCC1D3BD0B7}"/>
                </a:ext>
              </a:extLst>
            </p:cNvPr>
            <p:cNvSpPr txBox="1"/>
            <p:nvPr/>
          </p:nvSpPr>
          <p:spPr>
            <a:xfrm>
              <a:off x="0" y="-38100"/>
              <a:ext cx="3047987" cy="169986"/>
            </a:xfrm>
            <a:prstGeom prst="rect">
              <a:avLst/>
            </a:prstGeom>
          </p:spPr>
          <p:txBody>
            <a:bodyPr lIns="45156" tIns="45156" rIns="45156" bIns="45156"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140"/>
                </a:lnSpc>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194819" y="9775585"/>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sp>
        <p:nvSpPr>
          <p:cNvPr id="12" name="TextBox 12"/>
          <p:cNvSpPr txBox="1"/>
          <p:nvPr/>
        </p:nvSpPr>
        <p:spPr>
          <a:xfrm>
            <a:off x="207519" y="3709259"/>
            <a:ext cx="7055421" cy="2906950"/>
          </a:xfrm>
          <a:prstGeom prst="rect">
            <a:avLst/>
          </a:prstGeom>
        </p:spPr>
        <p:txBody>
          <a:bodyPr lIns="0" tIns="0" rIns="0" bIns="0" rtlCol="0" anchor="t">
            <a:spAutoFit/>
          </a:bodyPr>
          <a:lstStyle/>
          <a:p>
            <a:pPr marL="300073" lvl="1" indent="-150036">
              <a:lnSpc>
                <a:spcPts val="1945"/>
              </a:lnSpc>
              <a:buFont typeface="Arial"/>
              <a:buChar char="•"/>
            </a:pPr>
            <a:r>
              <a:rPr lang="en-US" sz="1389" dirty="0" err="1">
                <a:solidFill>
                  <a:srgbClr val="000000"/>
                </a:solidFill>
                <a:latin typeface="Montserrat"/>
                <a:ea typeface="Montserrat"/>
                <a:cs typeface="Montserrat"/>
                <a:sym typeface="Montserrat"/>
              </a:rPr>
              <a:t>Fundada</a:t>
            </a:r>
            <a:r>
              <a:rPr lang="en-US" sz="1389">
                <a:solidFill>
                  <a:srgbClr val="000000"/>
                </a:solidFill>
                <a:latin typeface="Montserrat"/>
                <a:ea typeface="Montserrat"/>
                <a:cs typeface="Montserrat"/>
                <a:sym typeface="Montserrat"/>
              </a:rPr>
              <a:t> em 1905 pela fusão da “Ingersoll-SergeantDrillCompany” e “Rand DrillCompany”, empresas que foram fundadas em 1871.</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Headquarters - Davidson, North Carolina – USA.</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Listada na bolsa de Nova York desde 1906.</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 $14 bilhões valor da companhia.</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60.000 funcionários no mundo.</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83 fabricas no mundo mais Escritórios Comerciais, Centros de Distrib. e Centros de Serviço.</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Canais diretos ou por distribuição, em mais de 100 países.</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Marcas fortes: #1 ou #2 em seus respectivos segmentos.</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 Mais de 108 anos de experiência em inovações e tecnológica.</a:t>
            </a:r>
          </a:p>
          <a:p>
            <a:pPr>
              <a:lnSpc>
                <a:spcPts val="1945"/>
              </a:lnSpc>
            </a:pPr>
            <a:endParaRPr lang="en-US" sz="1389">
              <a:solidFill>
                <a:srgbClr val="000000"/>
              </a:solidFill>
              <a:latin typeface="Montserrat"/>
              <a:ea typeface="Montserrat"/>
              <a:cs typeface="Montserrat"/>
              <a:sym typeface="Montserrat"/>
            </a:endParaRPr>
          </a:p>
        </p:txBody>
      </p:sp>
      <p:sp>
        <p:nvSpPr>
          <p:cNvPr id="13" name="Freeform 13"/>
          <p:cNvSpPr/>
          <p:nvPr/>
        </p:nvSpPr>
        <p:spPr>
          <a:xfrm>
            <a:off x="295862" y="2656015"/>
            <a:ext cx="6967079" cy="786545"/>
          </a:xfrm>
          <a:custGeom>
            <a:avLst/>
            <a:gdLst/>
            <a:ahLst/>
            <a:cxnLst/>
            <a:rect l="l" t="t" r="r" b="b"/>
            <a:pathLst>
              <a:path w="6967079" h="786545">
                <a:moveTo>
                  <a:pt x="0" y="0"/>
                </a:moveTo>
                <a:lnTo>
                  <a:pt x="6967079" y="0"/>
                </a:lnTo>
                <a:lnTo>
                  <a:pt x="6967079" y="786546"/>
                </a:lnTo>
                <a:lnTo>
                  <a:pt x="0" y="786546"/>
                </a:lnTo>
                <a:lnTo>
                  <a:pt x="0" y="0"/>
                </a:lnTo>
                <a:close/>
              </a:path>
            </a:pathLst>
          </a:custGeom>
          <a:blipFill>
            <a:blip r:embed="rId3"/>
            <a:stretch>
              <a:fillRect l="-2760" t="-26627" r="-2392" b="-24730"/>
            </a:stretch>
          </a:blipFill>
        </p:spPr>
      </p:sp>
      <p:sp>
        <p:nvSpPr>
          <p:cNvPr id="14" name="Freeform 14"/>
          <p:cNvSpPr/>
          <p:nvPr/>
        </p:nvSpPr>
        <p:spPr>
          <a:xfrm>
            <a:off x="323514" y="6799514"/>
            <a:ext cx="3268773" cy="2177820"/>
          </a:xfrm>
          <a:custGeom>
            <a:avLst/>
            <a:gdLst/>
            <a:ahLst/>
            <a:cxnLst/>
            <a:rect l="l" t="t" r="r" b="b"/>
            <a:pathLst>
              <a:path w="3268773" h="2177820">
                <a:moveTo>
                  <a:pt x="0" y="0"/>
                </a:moveTo>
                <a:lnTo>
                  <a:pt x="3268773" y="0"/>
                </a:lnTo>
                <a:lnTo>
                  <a:pt x="3268773" y="2177820"/>
                </a:lnTo>
                <a:lnTo>
                  <a:pt x="0" y="2177820"/>
                </a:lnTo>
                <a:lnTo>
                  <a:pt x="0" y="0"/>
                </a:lnTo>
                <a:close/>
              </a:path>
            </a:pathLst>
          </a:custGeom>
          <a:blipFill>
            <a:blip r:embed="rId4"/>
            <a:stretch>
              <a:fillRect/>
            </a:stretch>
          </a:blipFill>
        </p:spPr>
      </p:sp>
      <p:sp>
        <p:nvSpPr>
          <p:cNvPr id="15" name="Freeform 15"/>
          <p:cNvSpPr/>
          <p:nvPr/>
        </p:nvSpPr>
        <p:spPr>
          <a:xfrm>
            <a:off x="3685471" y="6829991"/>
            <a:ext cx="3577469" cy="2147345"/>
          </a:xfrm>
          <a:custGeom>
            <a:avLst/>
            <a:gdLst/>
            <a:ahLst/>
            <a:cxnLst/>
            <a:rect l="l" t="t" r="r" b="b"/>
            <a:pathLst>
              <a:path w="3577469" h="2147345">
                <a:moveTo>
                  <a:pt x="0" y="0"/>
                </a:moveTo>
                <a:lnTo>
                  <a:pt x="3577470" y="0"/>
                </a:lnTo>
                <a:lnTo>
                  <a:pt x="3577470" y="2147345"/>
                </a:lnTo>
                <a:lnTo>
                  <a:pt x="0" y="2147345"/>
                </a:lnTo>
                <a:lnTo>
                  <a:pt x="0" y="0"/>
                </a:lnTo>
                <a:close/>
              </a:path>
            </a:pathLst>
          </a:custGeom>
          <a:blipFill>
            <a:blip r:embed="rId5"/>
            <a:stretch>
              <a:fillRect l="-17904" r="-719"/>
            </a:stretch>
          </a:blipFill>
        </p:spPr>
      </p:sp>
      <p:sp>
        <p:nvSpPr>
          <p:cNvPr id="17" name="TextBox 17"/>
          <p:cNvSpPr txBox="1"/>
          <p:nvPr/>
        </p:nvSpPr>
        <p:spPr>
          <a:xfrm>
            <a:off x="375831" y="1246620"/>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INGERSOLLL RAND NO MUNDO</a:t>
            </a:r>
          </a:p>
        </p:txBody>
      </p:sp>
      <p:sp>
        <p:nvSpPr>
          <p:cNvPr id="18" name="TextBox 18"/>
          <p:cNvSpPr txBox="1"/>
          <p:nvPr/>
        </p:nvSpPr>
        <p:spPr>
          <a:xfrm>
            <a:off x="375831" y="1686040"/>
            <a:ext cx="6639246" cy="956993"/>
          </a:xfrm>
          <a:prstGeom prst="rect">
            <a:avLst/>
          </a:prstGeom>
        </p:spPr>
        <p:txBody>
          <a:bodyPr lIns="0" tIns="0" rIns="0" bIns="0" rtlCol="0" anchor="t">
            <a:spAutoFit/>
          </a:bodyPr>
          <a:lstStyle/>
          <a:p>
            <a:pPr algn="just">
              <a:lnSpc>
                <a:spcPts val="1913"/>
              </a:lnSpc>
            </a:pPr>
            <a:r>
              <a:rPr lang="en-US" sz="1367">
                <a:solidFill>
                  <a:srgbClr val="000000"/>
                </a:solidFill>
                <a:latin typeface="Montserrat"/>
                <a:ea typeface="Montserrat"/>
                <a:cs typeface="Montserrat"/>
                <a:sym typeface="Montserrat"/>
              </a:rPr>
              <a:t>Pioneira na tecnologia de compressores a parafuso no mundo e em compressores com inversor de frequência, criou e patenteou a tecnologia HPM aplicada em seus compressores.</a:t>
            </a:r>
          </a:p>
          <a:p>
            <a:pPr algn="just">
              <a:lnSpc>
                <a:spcPts val="1913"/>
              </a:lnSpc>
            </a:pPr>
            <a:endParaRPr lang="en-US" sz="1367">
              <a:solidFill>
                <a:srgbClr val="000000"/>
              </a:solidFill>
              <a:latin typeface="Montserrat"/>
              <a:ea typeface="Montserrat"/>
              <a:cs typeface="Montserrat"/>
              <a:sym typeface="Montserrat"/>
            </a:endParaRPr>
          </a:p>
        </p:txBody>
      </p:sp>
      <p:sp>
        <p:nvSpPr>
          <p:cNvPr id="19" name="TextBox 19"/>
          <p:cNvSpPr txBox="1"/>
          <p:nvPr/>
        </p:nvSpPr>
        <p:spPr>
          <a:xfrm>
            <a:off x="3685471" y="9053536"/>
            <a:ext cx="3852989" cy="421269"/>
          </a:xfrm>
          <a:prstGeom prst="rect">
            <a:avLst/>
          </a:prstGeom>
        </p:spPr>
        <p:txBody>
          <a:bodyPr lIns="0" tIns="0" rIns="0" bIns="0" rtlCol="0" anchor="t">
            <a:spAutoFit/>
          </a:bodyPr>
          <a:lstStyle/>
          <a:p>
            <a:pPr>
              <a:lnSpc>
                <a:spcPts val="1679"/>
              </a:lnSpc>
            </a:pPr>
            <a:r>
              <a:rPr lang="en-US" sz="1200">
                <a:solidFill>
                  <a:srgbClr val="000000"/>
                </a:solidFill>
                <a:latin typeface="Open Sans"/>
                <a:ea typeface="Open Sans"/>
                <a:cs typeface="Open Sans"/>
                <a:sym typeface="Open Sans"/>
              </a:rPr>
              <a:t>Sede - Davidson, North Carolina – USA</a:t>
            </a:r>
          </a:p>
          <a:p>
            <a:pPr>
              <a:lnSpc>
                <a:spcPts val="1679"/>
              </a:lnSpc>
            </a:pPr>
            <a:endParaRPr lang="en-US" sz="1200">
              <a:solidFill>
                <a:srgbClr val="000000"/>
              </a:solidFill>
              <a:latin typeface="Open Sans"/>
              <a:ea typeface="Open Sans"/>
              <a:cs typeface="Open Sans"/>
              <a:sym typeface="Open Sans"/>
            </a:endParaRPr>
          </a:p>
        </p:txBody>
      </p:sp>
      <p:sp>
        <p:nvSpPr>
          <p:cNvPr id="20" name="TextBox 20"/>
          <p:cNvSpPr txBox="1"/>
          <p:nvPr/>
        </p:nvSpPr>
        <p:spPr>
          <a:xfrm>
            <a:off x="409731" y="9053536"/>
            <a:ext cx="3039082" cy="421269"/>
          </a:xfrm>
          <a:prstGeom prst="rect">
            <a:avLst/>
          </a:prstGeom>
        </p:spPr>
        <p:txBody>
          <a:bodyPr lIns="0" tIns="0" rIns="0" bIns="0" rtlCol="0" anchor="t">
            <a:spAutoFit/>
          </a:bodyPr>
          <a:lstStyle/>
          <a:p>
            <a:pPr algn="ctr">
              <a:lnSpc>
                <a:spcPts val="1679"/>
              </a:lnSpc>
            </a:pPr>
            <a:r>
              <a:rPr lang="en-US" sz="1200">
                <a:solidFill>
                  <a:srgbClr val="000000"/>
                </a:solidFill>
                <a:latin typeface="Open Sans"/>
                <a:ea typeface="Open Sans"/>
                <a:cs typeface="Open Sans"/>
                <a:sym typeface="Open Sans"/>
              </a:rPr>
              <a:t>Unidade produtiva - Campinas, SP - Brasil</a:t>
            </a:r>
          </a:p>
          <a:p>
            <a:pPr algn="ctr">
              <a:lnSpc>
                <a:spcPts val="1679"/>
              </a:lnSpc>
            </a:pPr>
            <a:endParaRPr lang="en-US" sz="1200">
              <a:solidFill>
                <a:srgbClr val="000000"/>
              </a:solidFill>
              <a:latin typeface="Open Sans"/>
              <a:ea typeface="Open Sans"/>
              <a:cs typeface="Open Sans"/>
              <a:sym typeface="Open Sans"/>
            </a:endParaRPr>
          </a:p>
        </p:txBody>
      </p:sp>
      <p:grpSp>
        <p:nvGrpSpPr>
          <p:cNvPr id="21" name="Group 8">
            <a:extLst>
              <a:ext uri="{FF2B5EF4-FFF2-40B4-BE49-F238E27FC236}">
                <a16:creationId xmlns:a16="http://schemas.microsoft.com/office/drawing/2014/main" id="{13A40E96-F669-0EF1-DBC2-99963601EE1F}"/>
              </a:ext>
            </a:extLst>
          </p:cNvPr>
          <p:cNvGrpSpPr/>
          <p:nvPr/>
        </p:nvGrpSpPr>
        <p:grpSpPr>
          <a:xfrm>
            <a:off x="1" y="10514133"/>
            <a:ext cx="7556500" cy="179269"/>
            <a:chOff x="0" y="0"/>
            <a:chExt cx="3047987" cy="131886"/>
          </a:xfrm>
        </p:grpSpPr>
        <p:sp>
          <p:nvSpPr>
            <p:cNvPr id="22" name="Freeform 9">
              <a:extLst>
                <a:ext uri="{FF2B5EF4-FFF2-40B4-BE49-F238E27FC236}">
                  <a16:creationId xmlns:a16="http://schemas.microsoft.com/office/drawing/2014/main" id="{326043C1-49A9-B98B-1344-ECB82358CB9C}"/>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23" name="TextBox 10">
              <a:extLst>
                <a:ext uri="{FF2B5EF4-FFF2-40B4-BE49-F238E27FC236}">
                  <a16:creationId xmlns:a16="http://schemas.microsoft.com/office/drawing/2014/main" id="{D2DDBB26-AABE-3B21-FC6E-50CCE913A46E}"/>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pic>
        <p:nvPicPr>
          <p:cNvPr id="7" name="Imagem 6">
            <a:extLst>
              <a:ext uri="{FF2B5EF4-FFF2-40B4-BE49-F238E27FC236}">
                <a16:creationId xmlns:a16="http://schemas.microsoft.com/office/drawing/2014/main" id="{85E23525-FC7D-D267-B42F-22BCD146C33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826" y="63341"/>
            <a:ext cx="7464673" cy="85924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a:off x="0" y="11149058"/>
            <a:ext cx="7647320" cy="241437"/>
            <a:chOff x="0" y="0"/>
            <a:chExt cx="3047987" cy="131886"/>
          </a:xfrm>
        </p:grpSpPr>
        <p:sp>
          <p:nvSpPr>
            <p:cNvPr id="9" name="Freeform 9"/>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10" name="TextBox 10"/>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
        <p:nvSpPr>
          <p:cNvPr id="11" name="Freeform 11"/>
          <p:cNvSpPr/>
          <p:nvPr/>
        </p:nvSpPr>
        <p:spPr>
          <a:xfrm>
            <a:off x="447850" y="9744639"/>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sp>
        <p:nvSpPr>
          <p:cNvPr id="13" name="Freeform 13"/>
          <p:cNvSpPr/>
          <p:nvPr/>
        </p:nvSpPr>
        <p:spPr>
          <a:xfrm>
            <a:off x="1096525" y="2452247"/>
            <a:ext cx="5342421" cy="7243960"/>
          </a:xfrm>
          <a:custGeom>
            <a:avLst/>
            <a:gdLst/>
            <a:ahLst/>
            <a:cxnLst/>
            <a:rect l="l" t="t" r="r" b="b"/>
            <a:pathLst>
              <a:path w="5342421" h="7243960">
                <a:moveTo>
                  <a:pt x="0" y="0"/>
                </a:moveTo>
                <a:lnTo>
                  <a:pt x="5342420" y="0"/>
                </a:lnTo>
                <a:lnTo>
                  <a:pt x="5342420" y="7243961"/>
                </a:lnTo>
                <a:lnTo>
                  <a:pt x="0" y="7243961"/>
                </a:lnTo>
                <a:lnTo>
                  <a:pt x="0" y="0"/>
                </a:lnTo>
                <a:close/>
              </a:path>
            </a:pathLst>
          </a:custGeom>
          <a:blipFill>
            <a:blip r:embed="rId3"/>
            <a:stretch>
              <a:fillRect/>
            </a:stretch>
          </a:blipFill>
        </p:spPr>
      </p:sp>
      <p:sp>
        <p:nvSpPr>
          <p:cNvPr id="14" name="TextBox 14"/>
          <p:cNvSpPr txBox="1"/>
          <p:nvPr/>
        </p:nvSpPr>
        <p:spPr>
          <a:xfrm>
            <a:off x="494992" y="1082845"/>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NOVA INGERSOLL RAND</a:t>
            </a:r>
          </a:p>
        </p:txBody>
      </p:sp>
      <p:sp>
        <p:nvSpPr>
          <p:cNvPr id="15" name="TextBox 15"/>
          <p:cNvSpPr txBox="1"/>
          <p:nvPr/>
        </p:nvSpPr>
        <p:spPr>
          <a:xfrm>
            <a:off x="494992" y="1639245"/>
            <a:ext cx="6639246" cy="708228"/>
          </a:xfrm>
          <a:prstGeom prst="rect">
            <a:avLst/>
          </a:prstGeom>
        </p:spPr>
        <p:txBody>
          <a:bodyPr lIns="0" tIns="0" rIns="0" bIns="0" rtlCol="0" anchor="t">
            <a:spAutoFit/>
          </a:bodyPr>
          <a:lstStyle/>
          <a:p>
            <a:pPr algn="just">
              <a:lnSpc>
                <a:spcPts val="1913"/>
              </a:lnSpc>
            </a:pPr>
            <a:r>
              <a:rPr lang="en-US" sz="1367">
                <a:solidFill>
                  <a:srgbClr val="000000"/>
                </a:solidFill>
                <a:latin typeface="Montserrat"/>
                <a:ea typeface="Montserrat"/>
                <a:cs typeface="Montserrat"/>
                <a:sym typeface="Montserrat"/>
              </a:rPr>
              <a:t>O vasto portfólio de produtos inclui marcas de forte legado, como Gardner Denver, Ingersoll Rand, Champion e outras marcas industriais:</a:t>
            </a:r>
          </a:p>
          <a:p>
            <a:pPr algn="just">
              <a:lnSpc>
                <a:spcPts val="1913"/>
              </a:lnSpc>
            </a:pPr>
            <a:endParaRPr lang="en-US" sz="1367">
              <a:solidFill>
                <a:srgbClr val="000000"/>
              </a:solidFill>
              <a:latin typeface="Montserrat"/>
              <a:ea typeface="Montserrat"/>
              <a:cs typeface="Montserrat"/>
              <a:sym typeface="Montserrat"/>
            </a:endParaRPr>
          </a:p>
        </p:txBody>
      </p:sp>
      <p:pic>
        <p:nvPicPr>
          <p:cNvPr id="12" name="Imagem 11">
            <a:extLst>
              <a:ext uri="{FF2B5EF4-FFF2-40B4-BE49-F238E27FC236}">
                <a16:creationId xmlns:a16="http://schemas.microsoft.com/office/drawing/2014/main" id="{89E8B3EB-0C72-CA17-E264-92B61409BED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826" y="63341"/>
            <a:ext cx="7464673" cy="859247"/>
          </a:xfrm>
          <a:prstGeom prst="rect">
            <a:avLst/>
          </a:prstGeom>
        </p:spPr>
      </p:pic>
      <p:grpSp>
        <p:nvGrpSpPr>
          <p:cNvPr id="7" name="Group 8">
            <a:extLst>
              <a:ext uri="{FF2B5EF4-FFF2-40B4-BE49-F238E27FC236}">
                <a16:creationId xmlns:a16="http://schemas.microsoft.com/office/drawing/2014/main" id="{13A40E96-F669-0EF1-DBC2-99963601EE1F}"/>
              </a:ext>
            </a:extLst>
          </p:cNvPr>
          <p:cNvGrpSpPr/>
          <p:nvPr/>
        </p:nvGrpSpPr>
        <p:grpSpPr>
          <a:xfrm>
            <a:off x="0" y="10520996"/>
            <a:ext cx="7556500" cy="231057"/>
            <a:chOff x="0" y="-38100"/>
            <a:chExt cx="3047987" cy="169986"/>
          </a:xfrm>
        </p:grpSpPr>
        <p:sp>
          <p:nvSpPr>
            <p:cNvPr id="16" name="Freeform 9">
              <a:extLst>
                <a:ext uri="{FF2B5EF4-FFF2-40B4-BE49-F238E27FC236}">
                  <a16:creationId xmlns:a16="http://schemas.microsoft.com/office/drawing/2014/main" id="{326043C1-49A9-B98B-1344-ECB82358CB9C}"/>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txBody>
            <a:bodyPr/>
            <a:lstStyle/>
            <a:p>
              <a:endParaRPr lang="pt-BR"/>
            </a:p>
          </p:txBody>
        </p:sp>
        <p:sp>
          <p:nvSpPr>
            <p:cNvPr id="17" name="TextBox 10">
              <a:extLst>
                <a:ext uri="{FF2B5EF4-FFF2-40B4-BE49-F238E27FC236}">
                  <a16:creationId xmlns:a16="http://schemas.microsoft.com/office/drawing/2014/main" id="{D2DDBB26-AABE-3B21-FC6E-50CCE913A46E}"/>
                </a:ext>
              </a:extLst>
            </p:cNvPr>
            <p:cNvSpPr txBox="1"/>
            <p:nvPr/>
          </p:nvSpPr>
          <p:spPr>
            <a:xfrm>
              <a:off x="0" y="-38100"/>
              <a:ext cx="3047987" cy="169986"/>
            </a:xfrm>
            <a:prstGeom prst="rect">
              <a:avLst/>
            </a:prstGeom>
          </p:spPr>
          <p:txBody>
            <a:bodyPr lIns="45156" tIns="45156" rIns="45156" bIns="45156"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140"/>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307528" y="9721262"/>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sp>
        <p:nvSpPr>
          <p:cNvPr id="13" name="Freeform 13"/>
          <p:cNvSpPr/>
          <p:nvPr/>
        </p:nvSpPr>
        <p:spPr>
          <a:xfrm>
            <a:off x="409731" y="2423672"/>
            <a:ext cx="6538758" cy="6785504"/>
          </a:xfrm>
          <a:custGeom>
            <a:avLst/>
            <a:gdLst/>
            <a:ahLst/>
            <a:cxnLst/>
            <a:rect l="l" t="t" r="r" b="b"/>
            <a:pathLst>
              <a:path w="6538758" h="6785504">
                <a:moveTo>
                  <a:pt x="0" y="0"/>
                </a:moveTo>
                <a:lnTo>
                  <a:pt x="6538759" y="0"/>
                </a:lnTo>
                <a:lnTo>
                  <a:pt x="6538759" y="6785504"/>
                </a:lnTo>
                <a:lnTo>
                  <a:pt x="0" y="6785504"/>
                </a:lnTo>
                <a:lnTo>
                  <a:pt x="0" y="0"/>
                </a:lnTo>
                <a:close/>
              </a:path>
            </a:pathLst>
          </a:custGeom>
          <a:blipFill>
            <a:blip r:embed="rId3"/>
            <a:stretch>
              <a:fillRect/>
            </a:stretch>
          </a:blipFill>
        </p:spPr>
      </p:sp>
      <p:sp>
        <p:nvSpPr>
          <p:cNvPr id="14" name="TextBox 14"/>
          <p:cNvSpPr txBox="1"/>
          <p:nvPr/>
        </p:nvSpPr>
        <p:spPr>
          <a:xfrm>
            <a:off x="494992" y="1082845"/>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CASES DE SUCESSO</a:t>
            </a:r>
          </a:p>
        </p:txBody>
      </p:sp>
      <p:sp>
        <p:nvSpPr>
          <p:cNvPr id="15" name="TextBox 15"/>
          <p:cNvSpPr txBox="1"/>
          <p:nvPr/>
        </p:nvSpPr>
        <p:spPr>
          <a:xfrm>
            <a:off x="494992" y="1639245"/>
            <a:ext cx="6639246" cy="231978"/>
          </a:xfrm>
          <a:prstGeom prst="rect">
            <a:avLst/>
          </a:prstGeom>
        </p:spPr>
        <p:txBody>
          <a:bodyPr lIns="0" tIns="0" rIns="0" bIns="0" rtlCol="0" anchor="t">
            <a:spAutoFit/>
          </a:bodyPr>
          <a:lstStyle/>
          <a:p>
            <a:pPr algn="just">
              <a:lnSpc>
                <a:spcPts val="1913"/>
              </a:lnSpc>
            </a:pPr>
            <a:r>
              <a:rPr lang="en-US" sz="1367">
                <a:solidFill>
                  <a:srgbClr val="000000"/>
                </a:solidFill>
                <a:latin typeface="Montserrat"/>
                <a:ea typeface="Montserrat"/>
                <a:cs typeface="Montserrat"/>
                <a:sym typeface="Montserrat"/>
              </a:rPr>
              <a:t>Lista de clientes atendidos pela Evolução Compressores:</a:t>
            </a:r>
          </a:p>
        </p:txBody>
      </p:sp>
      <p:pic>
        <p:nvPicPr>
          <p:cNvPr id="7" name="Imagem 6">
            <a:extLst>
              <a:ext uri="{FF2B5EF4-FFF2-40B4-BE49-F238E27FC236}">
                <a16:creationId xmlns:a16="http://schemas.microsoft.com/office/drawing/2014/main" id="{98B39676-5FCF-5F1C-8AB5-46AAA1E9CC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826" y="63341"/>
            <a:ext cx="7464673" cy="859247"/>
          </a:xfrm>
          <a:prstGeom prst="rect">
            <a:avLst/>
          </a:prstGeom>
        </p:spPr>
      </p:pic>
      <p:grpSp>
        <p:nvGrpSpPr>
          <p:cNvPr id="8" name="Group 8">
            <a:extLst>
              <a:ext uri="{FF2B5EF4-FFF2-40B4-BE49-F238E27FC236}">
                <a16:creationId xmlns:a16="http://schemas.microsoft.com/office/drawing/2014/main" id="{13A40E96-F669-0EF1-DBC2-99963601EE1F}"/>
              </a:ext>
            </a:extLst>
          </p:cNvPr>
          <p:cNvGrpSpPr/>
          <p:nvPr/>
        </p:nvGrpSpPr>
        <p:grpSpPr>
          <a:xfrm>
            <a:off x="0" y="10491903"/>
            <a:ext cx="7556500" cy="231057"/>
            <a:chOff x="0" y="-38100"/>
            <a:chExt cx="3047987" cy="169986"/>
          </a:xfrm>
        </p:grpSpPr>
        <p:sp>
          <p:nvSpPr>
            <p:cNvPr id="9" name="Freeform 9">
              <a:extLst>
                <a:ext uri="{FF2B5EF4-FFF2-40B4-BE49-F238E27FC236}">
                  <a16:creationId xmlns:a16="http://schemas.microsoft.com/office/drawing/2014/main" id="{326043C1-49A9-B98B-1344-ECB82358CB9C}"/>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txBody>
            <a:bodyPr/>
            <a:lstStyle/>
            <a:p>
              <a:endParaRPr lang="pt-BR"/>
            </a:p>
          </p:txBody>
        </p:sp>
        <p:sp>
          <p:nvSpPr>
            <p:cNvPr id="10" name="TextBox 10">
              <a:extLst>
                <a:ext uri="{FF2B5EF4-FFF2-40B4-BE49-F238E27FC236}">
                  <a16:creationId xmlns:a16="http://schemas.microsoft.com/office/drawing/2014/main" id="{D2DDBB26-AABE-3B21-FC6E-50CCE913A46E}"/>
                </a:ext>
              </a:extLst>
            </p:cNvPr>
            <p:cNvSpPr txBox="1"/>
            <p:nvPr/>
          </p:nvSpPr>
          <p:spPr>
            <a:xfrm>
              <a:off x="0" y="-38100"/>
              <a:ext cx="3047987" cy="169986"/>
            </a:xfrm>
            <a:prstGeom prst="rect">
              <a:avLst/>
            </a:prstGeom>
          </p:spPr>
          <p:txBody>
            <a:bodyPr lIns="45156" tIns="45156" rIns="45156" bIns="45156"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140"/>
                </a:lnSpc>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7BF51-9047-4BAA-EA18-8BB67EBCE9C8}"/>
            </a:ext>
          </a:extLst>
        </p:cNvPr>
        <p:cNvGrpSpPr/>
        <p:nvPr/>
      </p:nvGrpSpPr>
      <p:grpSpPr>
        <a:xfrm>
          <a:off x="0" y="0"/>
          <a:ext cx="0" cy="0"/>
          <a:chOff x="0" y="0"/>
          <a:chExt cx="0" cy="0"/>
        </a:xfrm>
      </p:grpSpPr>
      <p:sp>
        <p:nvSpPr>
          <p:cNvPr id="11" name="Freeform 11">
            <a:extLst>
              <a:ext uri="{FF2B5EF4-FFF2-40B4-BE49-F238E27FC236}">
                <a16:creationId xmlns:a16="http://schemas.microsoft.com/office/drawing/2014/main" id="{73E8A885-9DEA-79FB-8C48-7B5BB4671FAA}"/>
              </a:ext>
            </a:extLst>
          </p:cNvPr>
          <p:cNvSpPr/>
          <p:nvPr/>
        </p:nvSpPr>
        <p:spPr>
          <a:xfrm>
            <a:off x="273050" y="9784603"/>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sp>
        <p:nvSpPr>
          <p:cNvPr id="14" name="TextBox 14">
            <a:extLst>
              <a:ext uri="{FF2B5EF4-FFF2-40B4-BE49-F238E27FC236}">
                <a16:creationId xmlns:a16="http://schemas.microsoft.com/office/drawing/2014/main" id="{C4071BEE-C36D-AF0A-589C-D5DC2041D0B9}"/>
              </a:ext>
            </a:extLst>
          </p:cNvPr>
          <p:cNvSpPr txBox="1"/>
          <p:nvPr/>
        </p:nvSpPr>
        <p:spPr>
          <a:xfrm>
            <a:off x="494992" y="1082845"/>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ITEM 01:</a:t>
            </a:r>
          </a:p>
        </p:txBody>
      </p:sp>
      <p:pic>
        <p:nvPicPr>
          <p:cNvPr id="7" name="Imagem 6">
            <a:extLst>
              <a:ext uri="{FF2B5EF4-FFF2-40B4-BE49-F238E27FC236}">
                <a16:creationId xmlns:a16="http://schemas.microsoft.com/office/drawing/2014/main" id="{05EDB80B-063C-7B50-CE51-4CBD906A2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26" y="63341"/>
            <a:ext cx="7464673" cy="859247"/>
          </a:xfrm>
          <a:prstGeom prst="rect">
            <a:avLst/>
          </a:prstGeom>
        </p:spPr>
      </p:pic>
      <p:sp>
        <p:nvSpPr>
          <p:cNvPr id="10" name="CaixaDeTexto 9">
            <a:extLst>
              <a:ext uri="{FF2B5EF4-FFF2-40B4-BE49-F238E27FC236}">
                <a16:creationId xmlns:a16="http://schemas.microsoft.com/office/drawing/2014/main" id="{62DF6AEA-A96B-0C3B-1A80-DE0F71541155}"/>
              </a:ext>
            </a:extLst>
          </p:cNvPr>
          <p:cNvSpPr txBox="1"/>
          <p:nvPr/>
        </p:nvSpPr>
        <p:spPr>
          <a:xfrm>
            <a:off x="403896" y="1582824"/>
            <a:ext cx="3779520" cy="461665"/>
          </a:xfrm>
          <a:prstGeom prst="rect">
            <a:avLst/>
          </a:prstGeom>
          <a:noFill/>
        </p:spPr>
        <p:txBody>
          <a:bodyPr wrap="square">
            <a:spAutoFit/>
          </a:bodyPr>
          <a:lstStyle/>
          <a:p>
            <a:r>
              <a:rPr lang="pt-BR" sz="1200">
                <a:solidFill>
                  <a:schemeClr val="tx1">
                    <a:lumMod val="65000"/>
                    <a:lumOff val="35000"/>
                  </a:schemeClr>
                </a:solidFill>
                <a:latin typeface="Montserrat" panose="00000500000000000000" pitchFamily="2" charset="0"/>
                <a:cs typeface="Arial" panose="020B0604020202020204" pitchFamily="34" charset="0"/>
              </a:rPr>
              <a:t>Secador por refrigeração Ingersoll Rand®</a:t>
            </a:r>
          </a:p>
          <a:p>
            <a:r>
              <a:rPr lang="pt-BR" sz="1200">
                <a:solidFill>
                  <a:schemeClr val="tx1">
                    <a:lumMod val="65000"/>
                    <a:lumOff val="35000"/>
                  </a:schemeClr>
                </a:solidFill>
                <a:latin typeface="Montserrat" panose="00000500000000000000" pitchFamily="2" charset="0"/>
                <a:cs typeface="Arial" panose="020B0604020202020204" pitchFamily="34" charset="0"/>
              </a:rPr>
              <a:t>Modelo: TD845 </a:t>
            </a:r>
            <a:endParaRPr lang="pt-BR" sz="1200" dirty="0">
              <a:solidFill>
                <a:schemeClr val="tx1">
                  <a:lumMod val="65000"/>
                  <a:lumOff val="35000"/>
                </a:schemeClr>
              </a:solidFill>
              <a:latin typeface="Montserrat" panose="00000500000000000000" pitchFamily="2" charset="0"/>
              <a:cs typeface="Arial" panose="020B0604020202020204" pitchFamily="34" charset="0"/>
            </a:endParaRPr>
          </a:p>
        </p:txBody>
      </p:sp>
      <p:sp>
        <p:nvSpPr>
          <p:cNvPr id="19" name="CaixaDeTexto 18">
            <a:extLst>
              <a:ext uri="{FF2B5EF4-FFF2-40B4-BE49-F238E27FC236}">
                <a16:creationId xmlns:a16="http://schemas.microsoft.com/office/drawing/2014/main" id="{D070AB47-E837-1B9A-CC99-48A0CDF60A20}"/>
              </a:ext>
            </a:extLst>
          </p:cNvPr>
          <p:cNvSpPr txBox="1"/>
          <p:nvPr/>
        </p:nvSpPr>
        <p:spPr>
          <a:xfrm>
            <a:off x="459427" y="2223463"/>
            <a:ext cx="2286000" cy="276999"/>
          </a:xfrm>
          <a:prstGeom prst="rect">
            <a:avLst/>
          </a:prstGeom>
          <a:noFill/>
        </p:spPr>
        <p:txBody>
          <a:bodyPr wrap="square" rtlCol="0">
            <a:spAutoFit/>
          </a:bodyPr>
          <a:lstStyle/>
          <a:p>
            <a:r>
              <a:rPr lang="pt-BR" sz="1200" b="1" dirty="0">
                <a:latin typeface="Montserrat" panose="00000500000000000000" pitchFamily="2" charset="0"/>
                <a:cs typeface="Arial" panose="020B0604020202020204" pitchFamily="34" charset="0"/>
              </a:rPr>
              <a:t>Consulte o catálogo:</a:t>
            </a:r>
          </a:p>
        </p:txBody>
      </p:sp>
      <p:pic>
        <p:nvPicPr>
          <p:cNvPr id="9" name="Imagem 8">
            <a:extLst>
              <a:ext uri="{FF2B5EF4-FFF2-40B4-BE49-F238E27FC236}">
                <a16:creationId xmlns:a16="http://schemas.microsoft.com/office/drawing/2014/main" id="{61DF91BE-60FB-70D9-62CA-DAA45C62E0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4992" y="2625254"/>
            <a:ext cx="536400" cy="536400"/>
          </a:xfrm>
          <a:prstGeom prst="rect">
            <a:avLst/>
          </a:prstGeom>
        </p:spPr>
      </p:pic>
      <p:sp>
        <p:nvSpPr>
          <p:cNvPr id="15" name="CaixaDeTexto 14">
            <a:extLst>
              <a:ext uri="{FF2B5EF4-FFF2-40B4-BE49-F238E27FC236}">
                <a16:creationId xmlns:a16="http://schemas.microsoft.com/office/drawing/2014/main" id="{98C7A811-D8ED-3AF2-A082-E0888364577A}"/>
              </a:ext>
            </a:extLst>
          </p:cNvPr>
          <p:cNvSpPr txBox="1"/>
          <p:nvPr/>
        </p:nvSpPr>
        <p:spPr>
          <a:xfrm>
            <a:off x="935722" y="2662621"/>
            <a:ext cx="4023360" cy="461665"/>
          </a:xfrm>
          <a:prstGeom prst="rect">
            <a:avLst/>
          </a:prstGeom>
          <a:noFill/>
        </p:spPr>
        <p:txBody>
          <a:bodyPr wrap="square">
            <a:spAutoFit/>
          </a:bodyPr>
          <a:lstStyle/>
          <a:p>
            <a:r>
              <a:rPr lang="pt-BR" sz="1200">
                <a:latin typeface="Montserrat" panose="00000500000000000000" pitchFamily="2" charset="0"/>
                <a:cs typeface="Arial" panose="020B0604020202020204" pitchFamily="34" charset="0"/>
              </a:rPr>
              <a:t>Clique </a:t>
            </a:r>
            <a:r>
              <a:rPr lang="pt-BR" sz="1200">
                <a:latin typeface="Montserrat" panose="00000500000000000000" pitchFamily="2" charset="0"/>
                <a:cs typeface="Arial" panose="020B0604020202020204" pitchFamily="34" charset="0"/>
                <a:hlinkClick r:id="rId5"/>
              </a:rPr>
              <a:t>aqui</a:t>
            </a:r>
            <a:endParaRPr lang="pt-BR" sz="1200">
              <a:latin typeface="Montserrat" panose="00000500000000000000" pitchFamily="2" charset="0"/>
              <a:cs typeface="Arial" panose="020B0604020202020204" pitchFamily="34" charset="0"/>
            </a:endParaRPr>
          </a:p>
          <a:p>
            <a:r>
              <a:rPr lang="pt-BR" sz="1200">
                <a:latin typeface="Montserrat" panose="00000500000000000000" pitchFamily="2" charset="0"/>
                <a:cs typeface="Arial" panose="020B0604020202020204" pitchFamily="34" charset="0"/>
              </a:rPr>
              <a:t>ou aproxime a câmera do seu celular.</a:t>
            </a:r>
            <a:endParaRPr lang="pt-BR" sz="1200" dirty="0">
              <a:latin typeface="Montserrat" panose="00000500000000000000" pitchFamily="2" charset="0"/>
              <a:cs typeface="Arial" panose="020B0604020202020204" pitchFamily="34" charset="0"/>
            </a:endParaRPr>
          </a:p>
        </p:txBody>
      </p:sp>
      <p:pic>
        <p:nvPicPr>
          <p:cNvPr id="22" name="Imagem 21">
            <a:extLst>
              <a:ext uri="{FF2B5EF4-FFF2-40B4-BE49-F238E27FC236}">
                <a16:creationId xmlns:a16="http://schemas.microsoft.com/office/drawing/2014/main" id="{1A9B9042-8DBC-4EBA-FF24-AA32B24FB7F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46697" y="1317362"/>
            <a:ext cx="2190095" cy="2190095"/>
          </a:xfrm>
          <a:prstGeom prst="rect">
            <a:avLst/>
          </a:prstGeom>
        </p:spPr>
      </p:pic>
      <p:graphicFrame>
        <p:nvGraphicFramePr>
          <p:cNvPr id="24" name="Tabela 23">
            <a:extLst>
              <a:ext uri="{FF2B5EF4-FFF2-40B4-BE49-F238E27FC236}">
                <a16:creationId xmlns:a16="http://schemas.microsoft.com/office/drawing/2014/main" id="{A19B3036-8F76-6C7D-71CB-946CF6EBD391}"/>
              </a:ext>
            </a:extLst>
          </p:cNvPr>
          <p:cNvGraphicFramePr>
            <a:graphicFrameLocks noGrp="1"/>
          </p:cNvGraphicFramePr>
          <p:nvPr>
            <p:extLst>
              <p:ext uri="{D42A27DB-BD31-4B8C-83A1-F6EECF244321}">
                <p14:modId xmlns:p14="http://schemas.microsoft.com/office/powerpoint/2010/main" val="1962290569"/>
              </p:ext>
            </p:extLst>
          </p:nvPr>
        </p:nvGraphicFramePr>
        <p:xfrm>
          <a:off x="719756" y="4197690"/>
          <a:ext cx="5918201" cy="3429000"/>
        </p:xfrm>
        <a:graphic>
          <a:graphicData uri="http://schemas.openxmlformats.org/drawingml/2006/table">
            <a:tbl>
              <a:tblPr/>
              <a:tblGrid>
                <a:gridCol w="2770290">
                  <a:extLst>
                    <a:ext uri="{9D8B030D-6E8A-4147-A177-3AD203B41FA5}">
                      <a16:colId xmlns:a16="http://schemas.microsoft.com/office/drawing/2014/main" val="20000"/>
                    </a:ext>
                  </a:extLst>
                </a:gridCol>
                <a:gridCol w="1523183">
                  <a:extLst>
                    <a:ext uri="{9D8B030D-6E8A-4147-A177-3AD203B41FA5}">
                      <a16:colId xmlns:a16="http://schemas.microsoft.com/office/drawing/2014/main" val="20001"/>
                    </a:ext>
                  </a:extLst>
                </a:gridCol>
                <a:gridCol w="1624728">
                  <a:extLst>
                    <a:ext uri="{9D8B030D-6E8A-4147-A177-3AD203B41FA5}">
                      <a16:colId xmlns:a16="http://schemas.microsoft.com/office/drawing/2014/main" val="20002"/>
                    </a:ext>
                  </a:extLst>
                </a:gridCol>
              </a:tblGrid>
              <a:tr h="190500">
                <a:tc gridSpan="3">
                  <a:txBody>
                    <a:bodyPr/>
                    <a:lstStyle/>
                    <a:p>
                      <a:pPr algn="ctr" fontAlgn="ctr"/>
                      <a:r>
                        <a:rPr lang="pt-BR" sz="1100" b="1" i="0" u="none" strike="noStrike">
                          <a:solidFill>
                            <a:srgbClr val="000000"/>
                          </a:solidFill>
                          <a:effectLst/>
                          <a:latin typeface="Arial" panose="020B0604020202020204" pitchFamily="34" charset="0"/>
                        </a:rPr>
                        <a:t>CARACTERISTICAS TÉCNICAS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hMerge="1">
                  <a:txBody>
                    <a:bodyPr/>
                    <a:lstStyle/>
                    <a:p>
                      <a:endParaRPr lang="pt-BR"/>
                    </a:p>
                  </a:txBody>
                  <a:tcPr>
                    <a:lnL w="6350" cap="flat" cmpd="sng" algn="ctr">
                      <a:solidFill>
                        <a:srgbClr val="000000"/>
                      </a:solidFill>
                      <a:prstDash val="solid"/>
                      <a:round/>
                      <a:headEnd type="none" w="med" len="med"/>
                      <a:tailEnd type="none" w="med" len="med"/>
                    </a:lnL>
                  </a:tcPr>
                </a:tc>
                <a:tc hMerge="1">
                  <a:txBody>
                    <a:bodyPr/>
                    <a:lstStyle/>
                    <a:p>
                      <a:endParaRPr lang="pt-BR"/>
                    </a:p>
                  </a:txBody>
                  <a:tcPr/>
                </a:tc>
                <a:extLst>
                  <a:ext uri="{0D108BD9-81ED-4DB2-BD59-A6C34878D82A}">
                    <a16:rowId xmlns:a16="http://schemas.microsoft.com/office/drawing/2014/main" val="10000"/>
                  </a:ext>
                </a:extLst>
              </a:tr>
              <a:tr h="190500">
                <a:tc>
                  <a:txBody>
                    <a:bodyPr/>
                    <a:lstStyle/>
                    <a:p>
                      <a:pPr algn="l" fontAlgn="ctr"/>
                      <a:r>
                        <a:rPr lang="pt-BR" sz="1100" b="0" i="0" u="none" strike="noStrike">
                          <a:solidFill>
                            <a:srgbClr val="000000"/>
                          </a:solidFill>
                          <a:effectLst/>
                          <a:latin typeface="Arial" panose="020B0604020202020204" pitchFamily="34" charset="0"/>
                        </a:rPr>
                        <a:t>Modelo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pt-BR" sz="1100" b="0" i="0" u="none" strike="noStrike">
                          <a:solidFill>
                            <a:srgbClr val="000000"/>
                          </a:solidFill>
                          <a:effectLst/>
                          <a:latin typeface="Arial" panose="020B0604020202020204" pitchFamily="34" charset="0"/>
                        </a:rPr>
                        <a:t>TD845 R22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tcPr>
                </a:tc>
                <a:tc hMerge="1">
                  <a:txBody>
                    <a:bodyPr/>
                    <a:lstStyle/>
                    <a:p>
                      <a:endParaRPr lang="pt-BR"/>
                    </a:p>
                  </a:txBody>
                  <a:tcPr/>
                </a:tc>
                <a:extLst>
                  <a:ext uri="{0D108BD9-81ED-4DB2-BD59-A6C34878D82A}">
                    <a16:rowId xmlns:a16="http://schemas.microsoft.com/office/drawing/2014/main" val="10001"/>
                  </a:ext>
                </a:extLst>
              </a:tr>
              <a:tr h="190500">
                <a:tc gridSpan="3">
                  <a:txBody>
                    <a:bodyPr/>
                    <a:lstStyle/>
                    <a:p>
                      <a:pPr algn="ctr" fontAlgn="ctr"/>
                      <a:r>
                        <a:rPr lang="pt-BR" sz="1100" b="1" i="0" u="none" strike="noStrike">
                          <a:solidFill>
                            <a:srgbClr val="000000"/>
                          </a:solidFill>
                          <a:effectLst/>
                          <a:latin typeface="Arial" panose="020B0604020202020204" pitchFamily="34" charset="0"/>
                        </a:rPr>
                        <a:t>Performance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hMerge="1">
                  <a:txBody>
                    <a:bodyPr/>
                    <a:lstStyle/>
                    <a:p>
                      <a:endParaRPr lang="pt-BR"/>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pt-BR"/>
                    </a:p>
                  </a:txBody>
                  <a:tcPr/>
                </a:tc>
                <a:extLst>
                  <a:ext uri="{0D108BD9-81ED-4DB2-BD59-A6C34878D82A}">
                    <a16:rowId xmlns:a16="http://schemas.microsoft.com/office/drawing/2014/main" val="10002"/>
                  </a:ext>
                </a:extLst>
              </a:tr>
              <a:tr h="190500">
                <a:tc rowSpan="2">
                  <a:txBody>
                    <a:bodyPr/>
                    <a:lstStyle/>
                    <a:p>
                      <a:pPr algn="l" fontAlgn="ctr"/>
                      <a:r>
                        <a:rPr lang="pt-BR" sz="1100" b="0" i="0" u="none" strike="noStrike">
                          <a:solidFill>
                            <a:srgbClr val="000000"/>
                          </a:solidFill>
                          <a:effectLst/>
                          <a:latin typeface="Arial" panose="020B0604020202020204" pitchFamily="34" charset="0"/>
                        </a:rPr>
                        <a:t>Capacidade (a 38º e 100 psig na admissão)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845</a:t>
                      </a:r>
                    </a:p>
                  </a:txBody>
                  <a:tcPr marL="9525" marR="9525" marT="9525" marB="0" anchor="ctr">
                    <a:lnL w="6350" cap="flat" cmpd="sng" algn="ctr">
                      <a:solidFill>
                        <a:srgbClr val="000000"/>
                      </a:solidFill>
                      <a:prstDash val="solid"/>
                      <a:round/>
                      <a:headEnd type="none" w="med" len="med"/>
                      <a:tailEnd type="none" w="med" len="med"/>
                    </a:lnL>
                    <a:lnR>
                      <a:noFill/>
                    </a:lnR>
                    <a:lnB w="6350" cap="flat" cmpd="sng" algn="ctr">
                      <a:solidFill>
                        <a:srgbClr val="000000"/>
                      </a:solidFill>
                      <a:prstDash val="solid"/>
                      <a:round/>
                      <a:headEnd type="none" w="med" len="med"/>
                      <a:tailEnd type="none" w="med" len="med"/>
                    </a:lnB>
                  </a:tcPr>
                </a:tc>
                <a:tc>
                  <a:txBody>
                    <a:bodyPr/>
                    <a:lstStyle/>
                    <a:p>
                      <a:pPr algn="l" fontAlgn="ctr"/>
                      <a:r>
                        <a:rPr lang="pt-BR" sz="1100" b="0" i="0" u="none" strike="noStrike">
                          <a:solidFill>
                            <a:srgbClr val="000000"/>
                          </a:solidFill>
                          <a:effectLst/>
                          <a:latin typeface="Arial" panose="020B0604020202020204" pitchFamily="34" charset="0"/>
                        </a:rPr>
                        <a:t>pcm</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0500">
                <a:tc vMerge="1">
                  <a:txBody>
                    <a:bodyPr/>
                    <a:lstStyle/>
                    <a:p>
                      <a:endParaRPr lang="pt-BR"/>
                    </a:p>
                  </a:txBody>
                  <a:tcPr/>
                </a:tc>
                <a:tc>
                  <a:txBody>
                    <a:bodyPr/>
                    <a:lstStyle/>
                    <a:p>
                      <a:pPr algn="ctr" fontAlgn="ctr"/>
                      <a:r>
                        <a:rPr lang="pt-BR" sz="1100" b="0" i="0" u="none" strike="noStrike">
                          <a:solidFill>
                            <a:srgbClr val="000000"/>
                          </a:solidFill>
                          <a:effectLst/>
                          <a:latin typeface="Arial" panose="020B0604020202020204" pitchFamily="34" charset="0"/>
                        </a:rPr>
                        <a:t>1.440</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pt-BR" sz="1100" b="0" i="0" u="none" strike="noStrike">
                          <a:solidFill>
                            <a:srgbClr val="000000"/>
                          </a:solidFill>
                          <a:effectLst/>
                          <a:latin typeface="Arial" panose="020B0604020202020204" pitchFamily="34" charset="0"/>
                        </a:rPr>
                        <a:t>m³/h</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90500">
                <a:tc>
                  <a:txBody>
                    <a:bodyPr/>
                    <a:lstStyle/>
                    <a:p>
                      <a:pPr algn="l" fontAlgn="ctr"/>
                      <a:r>
                        <a:rPr lang="pt-BR" sz="1100" b="0" i="0" u="none" strike="noStrike">
                          <a:solidFill>
                            <a:srgbClr val="000000"/>
                          </a:solidFill>
                          <a:effectLst/>
                          <a:latin typeface="Arial" panose="020B0604020202020204" pitchFamily="34" charset="0"/>
                        </a:rPr>
                        <a:t>Tipo de refrigeração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Ar</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pt-BR" sz="1100" b="0" i="0" u="none" strike="noStrike">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90500">
                <a:tc>
                  <a:txBody>
                    <a:bodyPr/>
                    <a:lstStyle/>
                    <a:p>
                      <a:pPr algn="l" fontAlgn="ctr"/>
                      <a:r>
                        <a:rPr lang="pt-BR" sz="1100" b="0" i="0" u="none" strike="noStrike">
                          <a:solidFill>
                            <a:srgbClr val="000000"/>
                          </a:solidFill>
                          <a:effectLst/>
                          <a:latin typeface="Arial" panose="020B0604020202020204" pitchFamily="34" charset="0"/>
                        </a:rPr>
                        <a:t>Ponto de Orvalho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3</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pt-BR" sz="1100" b="0" i="0" u="none" strike="noStrike">
                          <a:solidFill>
                            <a:srgbClr val="000000"/>
                          </a:solidFill>
                          <a:effectLst/>
                          <a:latin typeface="Arial" panose="020B0604020202020204" pitchFamily="34" charset="0"/>
                        </a:rPr>
                        <a:t>ºC</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90500">
                <a:tc>
                  <a:txBody>
                    <a:bodyPr/>
                    <a:lstStyle/>
                    <a:p>
                      <a:pPr algn="l" fontAlgn="ctr"/>
                      <a:r>
                        <a:rPr lang="pt-BR" sz="1100" b="0" i="0" u="none" strike="noStrike">
                          <a:solidFill>
                            <a:srgbClr val="000000"/>
                          </a:solidFill>
                          <a:effectLst/>
                          <a:latin typeface="Arial" panose="020B0604020202020204" pitchFamily="34" charset="0"/>
                        </a:rPr>
                        <a:t>Frigorígeno (gás)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R22</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pt-BR" sz="1100" b="0" i="0" u="none" strike="noStrike">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90500">
                <a:tc>
                  <a:txBody>
                    <a:bodyPr/>
                    <a:lstStyle/>
                    <a:p>
                      <a:pPr algn="l" fontAlgn="ctr"/>
                      <a:r>
                        <a:rPr lang="pt-BR" sz="1100" b="0" i="0" u="none" strike="noStrike">
                          <a:solidFill>
                            <a:srgbClr val="000000"/>
                          </a:solidFill>
                          <a:effectLst/>
                          <a:latin typeface="Arial" panose="020B0604020202020204" pitchFamily="34" charset="0"/>
                        </a:rPr>
                        <a:t>Temperatura ambiente máxima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38</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pt-BR" sz="1100" b="0" i="0" u="none" strike="noStrike">
                          <a:solidFill>
                            <a:srgbClr val="000000"/>
                          </a:solidFill>
                          <a:effectLst/>
                          <a:latin typeface="Arial" panose="020B0604020202020204" pitchFamily="34" charset="0"/>
                        </a:rPr>
                        <a:t>°C</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90500">
                <a:tc>
                  <a:txBody>
                    <a:bodyPr/>
                    <a:lstStyle/>
                    <a:p>
                      <a:pPr algn="l" fontAlgn="ctr"/>
                      <a:r>
                        <a:rPr lang="pt-BR" sz="1100" b="0" i="0" u="none" strike="noStrike">
                          <a:solidFill>
                            <a:srgbClr val="000000"/>
                          </a:solidFill>
                          <a:effectLst/>
                          <a:latin typeface="Arial" panose="020B0604020202020204" pitchFamily="34" charset="0"/>
                        </a:rPr>
                        <a:t>Pressão máxima de trabalho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16</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pt-BR" sz="1100" b="0" i="0" u="none" strike="noStrike">
                          <a:solidFill>
                            <a:srgbClr val="000000"/>
                          </a:solidFill>
                          <a:effectLst/>
                          <a:latin typeface="Arial" panose="020B0604020202020204" pitchFamily="34" charset="0"/>
                        </a:rPr>
                        <a:t>barg</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90500">
                <a:tc>
                  <a:txBody>
                    <a:bodyPr/>
                    <a:lstStyle/>
                    <a:p>
                      <a:pPr algn="l" fontAlgn="ctr"/>
                      <a:r>
                        <a:rPr lang="pt-BR" sz="1100" b="0" i="0" u="none" strike="noStrike">
                          <a:solidFill>
                            <a:srgbClr val="000000"/>
                          </a:solidFill>
                          <a:effectLst/>
                          <a:latin typeface="Arial" panose="020B0604020202020204" pitchFamily="34" charset="0"/>
                        </a:rPr>
                        <a:t>Consumo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5,4</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pt-BR" sz="1100" b="0" i="0" u="none" strike="noStrike">
                          <a:solidFill>
                            <a:srgbClr val="000000"/>
                          </a:solidFill>
                          <a:effectLst/>
                          <a:latin typeface="Arial" panose="020B0604020202020204" pitchFamily="34" charset="0"/>
                        </a:rPr>
                        <a:t>kW</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90500">
                <a:tc>
                  <a:txBody>
                    <a:bodyPr/>
                    <a:lstStyle/>
                    <a:p>
                      <a:pPr algn="l" fontAlgn="ctr"/>
                      <a:r>
                        <a:rPr lang="pt-BR" sz="1100" b="0" i="0" u="none" strike="noStrike">
                          <a:solidFill>
                            <a:srgbClr val="000000"/>
                          </a:solidFill>
                          <a:effectLst/>
                          <a:latin typeface="Arial" panose="020B0604020202020204" pitchFamily="34" charset="0"/>
                        </a:rPr>
                        <a:t>Aliementação elétrica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220/1/60</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pt-BR" sz="1100" b="0" i="0" u="none" strike="noStrike">
                          <a:solidFill>
                            <a:srgbClr val="000000"/>
                          </a:solidFill>
                          <a:effectLst/>
                          <a:latin typeface="Arial" panose="020B0604020202020204" pitchFamily="34" charset="0"/>
                        </a:rPr>
                        <a:t>V/f/Hz</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90500">
                <a:tc gridSpan="3">
                  <a:txBody>
                    <a:bodyPr/>
                    <a:lstStyle/>
                    <a:p>
                      <a:pPr algn="ctr" fontAlgn="ctr"/>
                      <a:r>
                        <a:rPr lang="pt-BR" sz="1100" b="1" i="0" u="none" strike="noStrike">
                          <a:solidFill>
                            <a:srgbClr val="000000"/>
                          </a:solidFill>
                          <a:effectLst/>
                          <a:latin typeface="Arial" panose="020B0604020202020204" pitchFamily="34" charset="0"/>
                        </a:rPr>
                        <a:t>Aplicação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hMerge="1">
                  <a:txBody>
                    <a:bodyPr/>
                    <a:lstStyle/>
                    <a:p>
                      <a:endParaRPr lang="pt-BR"/>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pt-BR"/>
                    </a:p>
                  </a:txBody>
                  <a:tcPr/>
                </a:tc>
                <a:extLst>
                  <a:ext uri="{0D108BD9-81ED-4DB2-BD59-A6C34878D82A}">
                    <a16:rowId xmlns:a16="http://schemas.microsoft.com/office/drawing/2014/main" val="10012"/>
                  </a:ext>
                </a:extLst>
              </a:tr>
              <a:tr h="190500">
                <a:tc>
                  <a:txBody>
                    <a:bodyPr/>
                    <a:lstStyle/>
                    <a:p>
                      <a:pPr algn="l" fontAlgn="ctr"/>
                      <a:r>
                        <a:rPr lang="pt-BR" sz="1100" b="0" i="0" u="none" strike="noStrike">
                          <a:solidFill>
                            <a:srgbClr val="000000"/>
                          </a:solidFill>
                          <a:effectLst/>
                          <a:latin typeface="Arial" panose="020B0604020202020204" pitchFamily="34" charset="0"/>
                        </a:rPr>
                        <a:t>Conexão de ar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3"</a:t>
                      </a:r>
                    </a:p>
                  </a:txBody>
                  <a:tcPr marL="9525" marR="9525" marT="9525" marB="0" anchor="ctr">
                    <a:lnL w="6350" cap="flat" cmpd="sng" algn="ctr">
                      <a:solidFill>
                        <a:srgbClr val="000000"/>
                      </a:solidFill>
                      <a:prstDash val="solid"/>
                      <a:round/>
                      <a:headEnd type="none" w="med" len="med"/>
                      <a:tailEnd type="none" w="med" len="med"/>
                    </a:lnL>
                    <a:lnR>
                      <a:noFill/>
                    </a:lnR>
                    <a:lnB w="6350" cap="flat" cmpd="sng" algn="ctr">
                      <a:solidFill>
                        <a:srgbClr val="000000"/>
                      </a:solidFill>
                      <a:prstDash val="solid"/>
                      <a:round/>
                      <a:headEnd type="none" w="med" len="med"/>
                      <a:tailEnd type="none" w="med" len="med"/>
                    </a:lnB>
                  </a:tcPr>
                </a:tc>
                <a:tc>
                  <a:txBody>
                    <a:bodyPr/>
                    <a:lstStyle/>
                    <a:p>
                      <a:pPr algn="l" fontAlgn="ctr"/>
                      <a:r>
                        <a:rPr lang="pt-BR" sz="1100" b="0" i="0" u="none" strike="noStrike">
                          <a:solidFill>
                            <a:srgbClr val="000000"/>
                          </a:solidFill>
                          <a:effectLst/>
                          <a:latin typeface="Arial" panose="020B0604020202020204" pitchFamily="34" charset="0"/>
                        </a:rPr>
                        <a:t>ANSI B16,5 150lb</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90500">
                <a:tc>
                  <a:txBody>
                    <a:bodyPr/>
                    <a:lstStyle/>
                    <a:p>
                      <a:pPr algn="l" fontAlgn="ctr"/>
                      <a:r>
                        <a:rPr lang="pt-BR" sz="1100" b="0" i="0" u="none" strike="noStrike">
                          <a:solidFill>
                            <a:srgbClr val="000000"/>
                          </a:solidFill>
                          <a:effectLst/>
                          <a:latin typeface="Arial" panose="020B0604020202020204" pitchFamily="34" charset="0"/>
                        </a:rPr>
                        <a:t>Comprimento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860</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pt-BR" sz="1100" b="0" i="0" u="none" strike="noStrike">
                          <a:solidFill>
                            <a:srgbClr val="000000"/>
                          </a:solidFill>
                          <a:effectLst/>
                          <a:latin typeface="Arial" panose="020B0604020202020204" pitchFamily="34" charset="0"/>
                        </a:rPr>
                        <a:t>Milímetros (mm)</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90500">
                <a:tc>
                  <a:txBody>
                    <a:bodyPr/>
                    <a:lstStyle/>
                    <a:p>
                      <a:pPr algn="l" fontAlgn="ctr"/>
                      <a:r>
                        <a:rPr lang="pt-BR" sz="1100" b="0" i="0" u="none" strike="noStrike">
                          <a:solidFill>
                            <a:srgbClr val="000000"/>
                          </a:solidFill>
                          <a:effectLst/>
                          <a:latin typeface="Arial" panose="020B0604020202020204" pitchFamily="34" charset="0"/>
                        </a:rPr>
                        <a:t>Largura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960</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pt-BR" sz="1100" b="0" i="0" u="none" strike="noStrike">
                          <a:solidFill>
                            <a:srgbClr val="000000"/>
                          </a:solidFill>
                          <a:effectLst/>
                          <a:latin typeface="Arial" panose="020B0604020202020204" pitchFamily="34" charset="0"/>
                        </a:rPr>
                        <a:t>Milímetros (mm)</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90500">
                <a:tc>
                  <a:txBody>
                    <a:bodyPr/>
                    <a:lstStyle/>
                    <a:p>
                      <a:pPr algn="l" fontAlgn="ctr"/>
                      <a:r>
                        <a:rPr lang="pt-BR" sz="1100" b="0" i="0" u="none" strike="noStrike">
                          <a:solidFill>
                            <a:srgbClr val="000000"/>
                          </a:solidFill>
                          <a:effectLst/>
                          <a:latin typeface="Arial" panose="020B0604020202020204" pitchFamily="34" charset="0"/>
                        </a:rPr>
                        <a:t>Altura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1.630</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pt-BR" sz="1100" b="0" i="0" u="none" strike="noStrike">
                          <a:solidFill>
                            <a:srgbClr val="000000"/>
                          </a:solidFill>
                          <a:effectLst/>
                          <a:latin typeface="Arial" panose="020B0604020202020204" pitchFamily="34" charset="0"/>
                        </a:rPr>
                        <a:t>Milímetros (mm)</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90500">
                <a:tc>
                  <a:txBody>
                    <a:bodyPr/>
                    <a:lstStyle/>
                    <a:p>
                      <a:pPr algn="l" fontAlgn="ctr"/>
                      <a:r>
                        <a:rPr lang="pt-BR" sz="1100" b="0" i="0" u="none" strike="noStrike">
                          <a:solidFill>
                            <a:srgbClr val="000000"/>
                          </a:solidFill>
                          <a:effectLst/>
                          <a:latin typeface="Arial" panose="020B0604020202020204" pitchFamily="34" charset="0"/>
                        </a:rPr>
                        <a:t>Peso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275</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pt-BR" sz="1100" b="0" i="0" u="none" strike="noStrike" dirty="0">
                          <a:solidFill>
                            <a:srgbClr val="000000"/>
                          </a:solidFill>
                          <a:effectLst/>
                          <a:latin typeface="Arial" panose="020B0604020202020204" pitchFamily="34" charset="0"/>
                        </a:rPr>
                        <a:t>Quilos (Kg)</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bl>
          </a:graphicData>
        </a:graphic>
      </p:graphicFrame>
      <p:grpSp>
        <p:nvGrpSpPr>
          <p:cNvPr id="8" name="Group 8">
            <a:extLst>
              <a:ext uri="{FF2B5EF4-FFF2-40B4-BE49-F238E27FC236}">
                <a16:creationId xmlns:a16="http://schemas.microsoft.com/office/drawing/2014/main" id="{131E3BE2-D0F8-2709-576F-8ECE2BC69949}"/>
              </a:ext>
            </a:extLst>
          </p:cNvPr>
          <p:cNvGrpSpPr/>
          <p:nvPr/>
        </p:nvGrpSpPr>
        <p:grpSpPr>
          <a:xfrm>
            <a:off x="0" y="10491903"/>
            <a:ext cx="7556500" cy="231057"/>
            <a:chOff x="0" y="-38100"/>
            <a:chExt cx="3047987" cy="169986"/>
          </a:xfrm>
        </p:grpSpPr>
        <p:sp>
          <p:nvSpPr>
            <p:cNvPr id="12" name="Freeform 9">
              <a:extLst>
                <a:ext uri="{FF2B5EF4-FFF2-40B4-BE49-F238E27FC236}">
                  <a16:creationId xmlns:a16="http://schemas.microsoft.com/office/drawing/2014/main" id="{413A0B79-4132-8CCF-9102-A38F94ED5793}"/>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txBody>
            <a:bodyPr/>
            <a:lstStyle/>
            <a:p>
              <a:endParaRPr lang="pt-BR"/>
            </a:p>
          </p:txBody>
        </p:sp>
        <p:sp>
          <p:nvSpPr>
            <p:cNvPr id="13" name="TextBox 10">
              <a:extLst>
                <a:ext uri="{FF2B5EF4-FFF2-40B4-BE49-F238E27FC236}">
                  <a16:creationId xmlns:a16="http://schemas.microsoft.com/office/drawing/2014/main" id="{6F1ACD46-D59E-3432-744D-784481DE59FC}"/>
                </a:ext>
              </a:extLst>
            </p:cNvPr>
            <p:cNvSpPr txBox="1"/>
            <p:nvPr/>
          </p:nvSpPr>
          <p:spPr>
            <a:xfrm>
              <a:off x="0" y="-38100"/>
              <a:ext cx="3047987" cy="169986"/>
            </a:xfrm>
            <a:prstGeom prst="rect">
              <a:avLst/>
            </a:prstGeom>
          </p:spPr>
          <p:txBody>
            <a:bodyPr lIns="45156" tIns="45156" rIns="45156" bIns="45156"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140"/>
                </a:lnSpc>
              </a:pPr>
              <a:endParaRPr/>
            </a:p>
          </p:txBody>
        </p:sp>
      </p:grpSp>
    </p:spTree>
    <p:extLst>
      <p:ext uri="{BB962C8B-B14F-4D97-AF65-F5344CB8AC3E}">
        <p14:creationId xmlns:p14="http://schemas.microsoft.com/office/powerpoint/2010/main" val="2681387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313574" y="9765144"/>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txBody>
          <a:bodyPr/>
          <a:lstStyle/>
          <a:p>
            <a:endParaRPr lang="pt-BR"/>
          </a:p>
        </p:txBody>
      </p:sp>
      <p:grpSp>
        <p:nvGrpSpPr>
          <p:cNvPr id="13" name="Group 13"/>
          <p:cNvGrpSpPr/>
          <p:nvPr/>
        </p:nvGrpSpPr>
        <p:grpSpPr>
          <a:xfrm>
            <a:off x="471824" y="1470584"/>
            <a:ext cx="374337" cy="187168"/>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8" name="TextBox 18"/>
          <p:cNvSpPr txBox="1"/>
          <p:nvPr/>
        </p:nvSpPr>
        <p:spPr>
          <a:xfrm>
            <a:off x="494992" y="913175"/>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VANTAGENS DO PRODUTO</a:t>
            </a:r>
          </a:p>
        </p:txBody>
      </p:sp>
      <p:sp>
        <p:nvSpPr>
          <p:cNvPr id="19" name="TextBox 19"/>
          <p:cNvSpPr txBox="1"/>
          <p:nvPr/>
        </p:nvSpPr>
        <p:spPr>
          <a:xfrm>
            <a:off x="981093" y="1433253"/>
            <a:ext cx="6170737" cy="236731"/>
          </a:xfrm>
          <a:prstGeom prst="rect">
            <a:avLst/>
          </a:prstGeom>
        </p:spPr>
        <p:txBody>
          <a:bodyPr wrap="square"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SECADOR DE AR THERMO DRY</a:t>
            </a:r>
          </a:p>
        </p:txBody>
      </p:sp>
      <p:pic>
        <p:nvPicPr>
          <p:cNvPr id="7" name="Imagem 6">
            <a:extLst>
              <a:ext uri="{FF2B5EF4-FFF2-40B4-BE49-F238E27FC236}">
                <a16:creationId xmlns:a16="http://schemas.microsoft.com/office/drawing/2014/main" id="{FFDFA5E4-DD45-BFEC-B2D2-D56056FADE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363" y="-34643"/>
            <a:ext cx="7464673" cy="859247"/>
          </a:xfrm>
          <a:prstGeom prst="rect">
            <a:avLst/>
          </a:prstGeom>
        </p:spPr>
      </p:pic>
      <p:sp>
        <p:nvSpPr>
          <p:cNvPr id="17" name="CaixaDeTexto 16">
            <a:extLst>
              <a:ext uri="{FF2B5EF4-FFF2-40B4-BE49-F238E27FC236}">
                <a16:creationId xmlns:a16="http://schemas.microsoft.com/office/drawing/2014/main" id="{75647375-2AA1-8D4F-4A4A-575D2232BB64}"/>
              </a:ext>
            </a:extLst>
          </p:cNvPr>
          <p:cNvSpPr txBox="1"/>
          <p:nvPr/>
        </p:nvSpPr>
        <p:spPr>
          <a:xfrm>
            <a:off x="368529" y="1818655"/>
            <a:ext cx="6432868" cy="1015663"/>
          </a:xfrm>
          <a:prstGeom prst="rect">
            <a:avLst/>
          </a:prstGeom>
          <a:noFill/>
        </p:spPr>
        <p:txBody>
          <a:bodyPr wrap="square">
            <a:spAutoFit/>
          </a:bodyPr>
          <a:lstStyle/>
          <a:p>
            <a:pPr algn="just"/>
            <a:r>
              <a:rPr lang="pt-BR" sz="1200">
                <a:solidFill>
                  <a:srgbClr val="000000"/>
                </a:solidFill>
                <a:latin typeface="Montserrat" panose="00000500000000000000" pitchFamily="2" charset="0"/>
              </a:rPr>
              <a:t>Os secadores de ar comprimido por refrigeração da Ingersoll Rand série TD garantem a qualidade do ar comprimido ao reduzir o ponto de orvalho a 3°C, aumentando a vida útil e a confiabilidade dos equipamentos que utilizarão o ar. Os secadores TD da Ingersoll Rand são projetados e testados de acordo com a norma ISO 7183 e com os altos padrões de qualidade Ingersoll Rand.</a:t>
            </a:r>
            <a:endParaRPr lang="pt-BR" sz="1200" dirty="0">
              <a:solidFill>
                <a:srgbClr val="000000"/>
              </a:solidFill>
              <a:latin typeface="Montserrat" panose="00000500000000000000" pitchFamily="2" charset="0"/>
            </a:endParaRPr>
          </a:p>
        </p:txBody>
      </p:sp>
      <p:sp>
        <p:nvSpPr>
          <p:cNvPr id="12" name="CaixaDeTexto 11">
            <a:extLst>
              <a:ext uri="{FF2B5EF4-FFF2-40B4-BE49-F238E27FC236}">
                <a16:creationId xmlns:a16="http://schemas.microsoft.com/office/drawing/2014/main" id="{19AD9572-F167-A5FD-4C00-64ED05E8B151}"/>
              </a:ext>
            </a:extLst>
          </p:cNvPr>
          <p:cNvSpPr txBox="1"/>
          <p:nvPr/>
        </p:nvSpPr>
        <p:spPr>
          <a:xfrm>
            <a:off x="368529" y="2961819"/>
            <a:ext cx="4107180" cy="646331"/>
          </a:xfrm>
          <a:prstGeom prst="rect">
            <a:avLst/>
          </a:prstGeom>
          <a:noFill/>
        </p:spPr>
        <p:txBody>
          <a:bodyPr wrap="square">
            <a:spAutoFit/>
          </a:bodyPr>
          <a:lstStyle/>
          <a:p>
            <a:pPr>
              <a:lnSpc>
                <a:spcPts val="1960"/>
              </a:lnSpc>
            </a:pPr>
            <a:r>
              <a:rPr lang="pt-BR" b="1">
                <a:solidFill>
                  <a:srgbClr val="6F6F6F"/>
                </a:solidFill>
                <a:latin typeface="Montserrat" panose="00000500000000000000" pitchFamily="2" charset="0"/>
              </a:rPr>
              <a:t>Design compacto e simples</a:t>
            </a:r>
          </a:p>
          <a:p>
            <a:endParaRPr lang="pt-BR" sz="1800" b="1" dirty="0">
              <a:solidFill>
                <a:srgbClr val="000000"/>
              </a:solidFill>
              <a:latin typeface="Arial" panose="020B0604020202020204" pitchFamily="34" charset="0"/>
            </a:endParaRPr>
          </a:p>
        </p:txBody>
      </p:sp>
      <p:sp>
        <p:nvSpPr>
          <p:cNvPr id="22" name="CaixaDeTexto 21">
            <a:extLst>
              <a:ext uri="{FF2B5EF4-FFF2-40B4-BE49-F238E27FC236}">
                <a16:creationId xmlns:a16="http://schemas.microsoft.com/office/drawing/2014/main" id="{0570D2A1-F378-4E76-4760-4767863F2998}"/>
              </a:ext>
            </a:extLst>
          </p:cNvPr>
          <p:cNvSpPr txBox="1"/>
          <p:nvPr/>
        </p:nvSpPr>
        <p:spPr>
          <a:xfrm>
            <a:off x="313574" y="3109410"/>
            <a:ext cx="4305379" cy="2308324"/>
          </a:xfrm>
          <a:prstGeom prst="rect">
            <a:avLst/>
          </a:prstGeom>
          <a:noFill/>
        </p:spPr>
        <p:txBody>
          <a:bodyPr wrap="square">
            <a:spAutoFit/>
          </a:bodyPr>
          <a:lstStyle/>
          <a:p>
            <a:endParaRPr lang="pt-BR" sz="1200">
              <a:latin typeface="Montserrat" panose="00000500000000000000" pitchFamily="2" charset="0"/>
            </a:endParaRPr>
          </a:p>
          <a:p>
            <a:r>
              <a:rPr lang="pt-BR" sz="1200">
                <a:solidFill>
                  <a:srgbClr val="000000"/>
                </a:solidFill>
                <a:latin typeface="Montserrat" panose="00000500000000000000" pitchFamily="2" charset="0"/>
              </a:rPr>
              <a:t> Os secadores do TD160 ao TD1060 possuem design compacto e simples,</a:t>
            </a:r>
          </a:p>
          <a:p>
            <a:r>
              <a:rPr lang="pt-BR" sz="1200">
                <a:solidFill>
                  <a:srgbClr val="000000"/>
                </a:solidFill>
                <a:latin typeface="Montserrat" panose="00000500000000000000" pitchFamily="2" charset="0"/>
              </a:rPr>
              <a:t>ideais para aplicações onde o orçamento e espaço são limitados, mas qualidade do ar não. Ideal para instalações de pequeno porte.</a:t>
            </a:r>
          </a:p>
          <a:p>
            <a:endParaRPr lang="pt-BR" sz="1200">
              <a:solidFill>
                <a:srgbClr val="000000"/>
              </a:solidFill>
              <a:latin typeface="Montserrat" panose="00000500000000000000" pitchFamily="2" charset="0"/>
            </a:endParaRPr>
          </a:p>
          <a:p>
            <a:pPr marL="171450" indent="-171450">
              <a:buFont typeface="Arial" panose="020B0604020202020204" pitchFamily="34" charset="0"/>
              <a:buChar char="•"/>
            </a:pPr>
            <a:r>
              <a:rPr lang="pt-BR" sz="1200">
                <a:solidFill>
                  <a:srgbClr val="000000"/>
                </a:solidFill>
                <a:latin typeface="Montserrat" panose="00000500000000000000" pitchFamily="2" charset="0"/>
              </a:rPr>
              <a:t>Tamanho reduzido, minimizando custos de instalação;</a:t>
            </a:r>
          </a:p>
          <a:p>
            <a:endParaRPr lang="pt-BR" sz="1200">
              <a:solidFill>
                <a:srgbClr val="000000"/>
              </a:solidFill>
              <a:latin typeface="Montserrat" panose="00000500000000000000" pitchFamily="2" charset="0"/>
            </a:endParaRPr>
          </a:p>
          <a:p>
            <a:pPr marL="171450" indent="-171450">
              <a:buClr>
                <a:srgbClr val="000000"/>
              </a:buClr>
              <a:buFont typeface="Arial" panose="020B0604020202020204" pitchFamily="34" charset="0"/>
              <a:buChar char="•"/>
            </a:pPr>
            <a:r>
              <a:rPr lang="pt-BR" sz="1200">
                <a:solidFill>
                  <a:srgbClr val="000000"/>
                </a:solidFill>
                <a:latin typeface="Montserrat" panose="00000500000000000000" pitchFamily="2" charset="0"/>
              </a:rPr>
              <a:t>Design simples, reduzindo custos de aquisição e instalação.</a:t>
            </a:r>
            <a:endParaRPr lang="pt-BR" sz="1200" dirty="0">
              <a:solidFill>
                <a:srgbClr val="000000"/>
              </a:solidFill>
              <a:latin typeface="Montserrat" panose="00000500000000000000" pitchFamily="2" charset="0"/>
            </a:endParaRPr>
          </a:p>
        </p:txBody>
      </p:sp>
      <p:pic>
        <p:nvPicPr>
          <p:cNvPr id="23" name="Imagem 22">
            <a:extLst>
              <a:ext uri="{FF2B5EF4-FFF2-40B4-BE49-F238E27FC236}">
                <a16:creationId xmlns:a16="http://schemas.microsoft.com/office/drawing/2014/main" id="{B4B11772-5A93-9A60-5057-0A20E1D1F8BF}"/>
              </a:ext>
            </a:extLst>
          </p:cNvPr>
          <p:cNvPicPr/>
          <p:nvPr/>
        </p:nvPicPr>
        <p:blipFill>
          <a:blip r:embed="rId4" cstate="print">
            <a:extLst>
              <a:ext uri="{28A0092B-C50C-407E-A947-70E740481C1C}">
                <a14:useLocalDpi xmlns:a14="http://schemas.microsoft.com/office/drawing/2010/main" val="0"/>
              </a:ext>
            </a:extLst>
          </a:blip>
          <a:srcRect l="41032" t="21654" r="41780" b="19389"/>
          <a:stretch>
            <a:fillRect/>
          </a:stretch>
        </p:blipFill>
        <p:spPr bwMode="auto">
          <a:xfrm>
            <a:off x="5204544" y="3244271"/>
            <a:ext cx="1136735" cy="1994642"/>
          </a:xfrm>
          <a:prstGeom prst="rect">
            <a:avLst/>
          </a:prstGeom>
          <a:noFill/>
          <a:ln>
            <a:noFill/>
          </a:ln>
        </p:spPr>
      </p:pic>
      <p:sp>
        <p:nvSpPr>
          <p:cNvPr id="28" name="CaixaDeTexto 27">
            <a:extLst>
              <a:ext uri="{FF2B5EF4-FFF2-40B4-BE49-F238E27FC236}">
                <a16:creationId xmlns:a16="http://schemas.microsoft.com/office/drawing/2014/main" id="{1CED965A-DE6E-3C18-5952-C0257432F690}"/>
              </a:ext>
            </a:extLst>
          </p:cNvPr>
          <p:cNvSpPr txBox="1"/>
          <p:nvPr/>
        </p:nvSpPr>
        <p:spPr>
          <a:xfrm>
            <a:off x="368529" y="5557592"/>
            <a:ext cx="4107180" cy="369332"/>
          </a:xfrm>
          <a:prstGeom prst="rect">
            <a:avLst/>
          </a:prstGeom>
          <a:noFill/>
        </p:spPr>
        <p:txBody>
          <a:bodyPr wrap="square">
            <a:spAutoFit/>
          </a:bodyPr>
          <a:lstStyle/>
          <a:p>
            <a:pPr algn="just">
              <a:buClr>
                <a:srgbClr val="000000"/>
              </a:buClr>
            </a:pPr>
            <a:r>
              <a:rPr lang="pt-BR" sz="1800" b="1">
                <a:solidFill>
                  <a:srgbClr val="000000"/>
                </a:solidFill>
                <a:latin typeface="Arial" panose="020B0604020202020204" pitchFamily="34" charset="0"/>
              </a:rPr>
              <a:t> </a:t>
            </a:r>
            <a:r>
              <a:rPr lang="pt-BR" b="1">
                <a:solidFill>
                  <a:srgbClr val="6F6F6F"/>
                </a:solidFill>
                <a:latin typeface="Montserrat" panose="00000500000000000000" pitchFamily="2" charset="0"/>
              </a:rPr>
              <a:t>Painel eletrônico </a:t>
            </a:r>
            <a:endParaRPr lang="pt-BR" b="1" dirty="0">
              <a:solidFill>
                <a:srgbClr val="6F6F6F"/>
              </a:solidFill>
              <a:latin typeface="Montserrat" panose="00000500000000000000" pitchFamily="2" charset="0"/>
            </a:endParaRPr>
          </a:p>
        </p:txBody>
      </p:sp>
      <p:sp>
        <p:nvSpPr>
          <p:cNvPr id="37" name="CaixaDeTexto 36">
            <a:extLst>
              <a:ext uri="{FF2B5EF4-FFF2-40B4-BE49-F238E27FC236}">
                <a16:creationId xmlns:a16="http://schemas.microsoft.com/office/drawing/2014/main" id="{2E7CE46C-5727-7F2D-43F8-6770576A186F}"/>
              </a:ext>
            </a:extLst>
          </p:cNvPr>
          <p:cNvSpPr txBox="1"/>
          <p:nvPr/>
        </p:nvSpPr>
        <p:spPr>
          <a:xfrm>
            <a:off x="410951" y="6001557"/>
            <a:ext cx="4769171" cy="2031325"/>
          </a:xfrm>
          <a:prstGeom prst="rect">
            <a:avLst/>
          </a:prstGeom>
          <a:noFill/>
        </p:spPr>
        <p:txBody>
          <a:bodyPr wrap="square">
            <a:spAutoFit/>
          </a:bodyPr>
          <a:lstStyle/>
          <a:p>
            <a:r>
              <a:rPr lang="pt-BR" sz="1200">
                <a:solidFill>
                  <a:srgbClr val="000000"/>
                </a:solidFill>
                <a:latin typeface="Montserrat" panose="00000500000000000000" pitchFamily="2" charset="0"/>
              </a:rPr>
              <a:t>O painel eletrônico dos secadores permite controle e monitoramento de</a:t>
            </a:r>
          </a:p>
          <a:p>
            <a:r>
              <a:rPr lang="pt-BR" sz="1200">
                <a:solidFill>
                  <a:srgbClr val="000000"/>
                </a:solidFill>
                <a:latin typeface="Montserrat" panose="00000500000000000000" pitchFamily="2" charset="0"/>
              </a:rPr>
              <a:t>parâmetros do secador de forma fácil e intuitiva. Monitora parâmetros</a:t>
            </a:r>
          </a:p>
          <a:p>
            <a:r>
              <a:rPr lang="pt-BR" sz="1200">
                <a:solidFill>
                  <a:srgbClr val="000000"/>
                </a:solidFill>
                <a:latin typeface="Montserrat" panose="00000500000000000000" pitchFamily="2" charset="0"/>
              </a:rPr>
              <a:t>críticos dosecador, protegendo a máquina em caso de falhas.</a:t>
            </a:r>
          </a:p>
          <a:p>
            <a:pPr marL="171450" indent="-171450">
              <a:buFont typeface="Arial" panose="020B0604020202020204" pitchFamily="34" charset="0"/>
              <a:buChar char="•"/>
            </a:pPr>
            <a:r>
              <a:rPr lang="pt-BR" sz="1200">
                <a:solidFill>
                  <a:srgbClr val="000000"/>
                </a:solidFill>
                <a:latin typeface="Montserrat" panose="00000500000000000000" pitchFamily="2" charset="0"/>
              </a:rPr>
              <a:t>Monitora temperatura em 5 pontos críticos do secador;</a:t>
            </a:r>
          </a:p>
          <a:p>
            <a:pPr marL="171450" indent="-171450">
              <a:buClr>
                <a:srgbClr val="000000"/>
              </a:buClr>
              <a:buFont typeface="Arial" panose="020B0604020202020204" pitchFamily="34" charset="0"/>
              <a:buChar char="•"/>
            </a:pPr>
            <a:r>
              <a:rPr lang="pt-BR" sz="1200">
                <a:solidFill>
                  <a:srgbClr val="000000"/>
                </a:solidFill>
                <a:latin typeface="Montserrat" panose="00000500000000000000" pitchFamily="2" charset="0"/>
              </a:rPr>
              <a:t>Protege a máquina, com alarmes por temperatura e pressão; </a:t>
            </a:r>
          </a:p>
          <a:p>
            <a:pPr marL="171450" indent="-171450">
              <a:buClr>
                <a:srgbClr val="000000"/>
              </a:buClr>
              <a:buFont typeface="Arial" panose="020B0604020202020204" pitchFamily="34" charset="0"/>
              <a:buChar char="•"/>
            </a:pPr>
            <a:r>
              <a:rPr lang="pt-BR" sz="1200">
                <a:solidFill>
                  <a:srgbClr val="000000"/>
                </a:solidFill>
                <a:latin typeface="Montserrat" panose="00000500000000000000" pitchFamily="2" charset="0"/>
              </a:rPr>
              <a:t>Fácil leitura e ajuste de parâmetros</a:t>
            </a:r>
            <a:r>
              <a:rPr lang="pt-BR" sz="1800">
                <a:solidFill>
                  <a:srgbClr val="000000"/>
                </a:solidFill>
                <a:latin typeface="Arial" panose="020B0604020202020204" pitchFamily="34" charset="0"/>
              </a:rPr>
              <a:t>.</a:t>
            </a:r>
            <a:endParaRPr lang="pt-BR" sz="1800" dirty="0">
              <a:solidFill>
                <a:srgbClr val="000000"/>
              </a:solidFill>
              <a:latin typeface="Arial" panose="020B0604020202020204" pitchFamily="34" charset="0"/>
            </a:endParaRPr>
          </a:p>
        </p:txBody>
      </p:sp>
      <p:pic>
        <p:nvPicPr>
          <p:cNvPr id="38" name="Imagem 37">
            <a:extLst>
              <a:ext uri="{FF2B5EF4-FFF2-40B4-BE49-F238E27FC236}">
                <a16:creationId xmlns:a16="http://schemas.microsoft.com/office/drawing/2014/main" id="{472FE850-CF0C-67CF-5F1E-1FC882E5B56C}"/>
              </a:ext>
            </a:extLst>
          </p:cNvPr>
          <p:cNvPicPr/>
          <p:nvPr/>
        </p:nvPicPr>
        <p:blipFill>
          <a:blip r:embed="rId5">
            <a:extLst>
              <a:ext uri="{28A0092B-C50C-407E-A947-70E740481C1C}">
                <a14:useLocalDpi xmlns:a14="http://schemas.microsoft.com/office/drawing/2010/main" val="0"/>
              </a:ext>
            </a:extLst>
          </a:blip>
          <a:srcRect l="50206"/>
          <a:stretch>
            <a:fillRect/>
          </a:stretch>
        </p:blipFill>
        <p:spPr bwMode="auto">
          <a:xfrm>
            <a:off x="5273916" y="6093864"/>
            <a:ext cx="1247140" cy="885825"/>
          </a:xfrm>
          <a:prstGeom prst="rect">
            <a:avLst/>
          </a:prstGeom>
          <a:noFill/>
          <a:ln>
            <a:noFill/>
          </a:ln>
        </p:spPr>
      </p:pic>
      <p:sp>
        <p:nvSpPr>
          <p:cNvPr id="39" name="Retângulo 38">
            <a:extLst>
              <a:ext uri="{FF2B5EF4-FFF2-40B4-BE49-F238E27FC236}">
                <a16:creationId xmlns:a16="http://schemas.microsoft.com/office/drawing/2014/main" id="{95E8C68B-D720-2ACD-C541-13976E27FDE7}"/>
              </a:ext>
            </a:extLst>
          </p:cNvPr>
          <p:cNvSpPr/>
          <p:nvPr/>
        </p:nvSpPr>
        <p:spPr>
          <a:xfrm>
            <a:off x="1957148" y="8351912"/>
            <a:ext cx="4842979" cy="1415772"/>
          </a:xfrm>
          <a:prstGeom prst="rect">
            <a:avLst/>
          </a:prstGeom>
        </p:spPr>
        <p:txBody>
          <a:bodyPr wrap="square">
            <a:spAutoFit/>
          </a:bodyPr>
          <a:lstStyle/>
          <a:p>
            <a:pPr algn="just">
              <a:buClr>
                <a:srgbClr val="000000"/>
              </a:buClr>
              <a:buFont typeface="Wingdings" panose="05000000000000000000" pitchFamily="2" charset="2"/>
              <a:buChar char="ü"/>
            </a:pPr>
            <a:r>
              <a:rPr lang="pt-BR" sz="1400" b="1" dirty="0">
                <a:solidFill>
                  <a:schemeClr val="bg1">
                    <a:lumMod val="50000"/>
                  </a:schemeClr>
                </a:solidFill>
                <a:latin typeface="Montserrat" panose="00000500000000000000" pitchFamily="2" charset="0"/>
              </a:rPr>
              <a:t> Ecologicamente correto</a:t>
            </a:r>
          </a:p>
          <a:p>
            <a:pPr algn="just"/>
            <a:r>
              <a:rPr lang="pt-BR" sz="1200" dirty="0">
                <a:solidFill>
                  <a:srgbClr val="000000"/>
                </a:solidFill>
                <a:latin typeface="Montserrat" panose="00000500000000000000" pitchFamily="2" charset="0"/>
              </a:rPr>
              <a:t>Os gases refrigerantes utilizados nos secadores TD estão de acordo com as normas ambientais aplicáveis ao Brasil, em conformidade com as exigências do Protocolo de Montreal. </a:t>
            </a:r>
          </a:p>
          <a:p>
            <a:endParaRPr lang="pt-BR" sz="1200" dirty="0">
              <a:solidFill>
                <a:srgbClr val="000000"/>
              </a:solidFill>
              <a:latin typeface="Montserrat" panose="00000500000000000000" pitchFamily="2" charset="0"/>
            </a:endParaRPr>
          </a:p>
          <a:p>
            <a:r>
              <a:rPr lang="pt-BR" sz="1200" dirty="0">
                <a:solidFill>
                  <a:srgbClr val="000000"/>
                </a:solidFill>
                <a:latin typeface="Montserrat" panose="00000500000000000000" pitchFamily="2" charset="0"/>
              </a:rPr>
              <a:t>Não utiliza CFCs (</a:t>
            </a:r>
            <a:r>
              <a:rPr lang="pt-BR" sz="1200" dirty="0" err="1">
                <a:solidFill>
                  <a:srgbClr val="000000"/>
                </a:solidFill>
                <a:latin typeface="Montserrat" panose="00000500000000000000" pitchFamily="2" charset="0"/>
              </a:rPr>
              <a:t>cloro-fluor-carbonos</a:t>
            </a:r>
            <a:r>
              <a:rPr lang="pt-BR" sz="1200" dirty="0">
                <a:solidFill>
                  <a:srgbClr val="000000"/>
                </a:solidFill>
                <a:latin typeface="Montserrat" panose="00000500000000000000" pitchFamily="2" charset="0"/>
              </a:rPr>
              <a:t>), reduzindo os impactos à camada de ozônio.</a:t>
            </a:r>
          </a:p>
        </p:txBody>
      </p:sp>
      <p:pic>
        <p:nvPicPr>
          <p:cNvPr id="40" name="Imagem 39" descr="green-planet">
            <a:extLst>
              <a:ext uri="{FF2B5EF4-FFF2-40B4-BE49-F238E27FC236}">
                <a16:creationId xmlns:a16="http://schemas.microsoft.com/office/drawing/2014/main" id="{0478058B-EDC4-EF84-CC52-3B1E71DA38E4}"/>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0796" y="8438216"/>
            <a:ext cx="952500" cy="1123950"/>
          </a:xfrm>
          <a:prstGeom prst="rect">
            <a:avLst/>
          </a:prstGeom>
          <a:noFill/>
          <a:ln>
            <a:noFill/>
          </a:ln>
        </p:spPr>
      </p:pic>
      <p:grpSp>
        <p:nvGrpSpPr>
          <p:cNvPr id="8" name="Group 8">
            <a:extLst>
              <a:ext uri="{FF2B5EF4-FFF2-40B4-BE49-F238E27FC236}">
                <a16:creationId xmlns:a16="http://schemas.microsoft.com/office/drawing/2014/main" id="{1FDFA62A-0F7D-DAF0-6812-5E480DF57E76}"/>
              </a:ext>
            </a:extLst>
          </p:cNvPr>
          <p:cNvGrpSpPr/>
          <p:nvPr/>
        </p:nvGrpSpPr>
        <p:grpSpPr>
          <a:xfrm>
            <a:off x="0" y="10491903"/>
            <a:ext cx="7556500" cy="231057"/>
            <a:chOff x="0" y="-38100"/>
            <a:chExt cx="3047987" cy="169986"/>
          </a:xfrm>
        </p:grpSpPr>
        <p:sp>
          <p:nvSpPr>
            <p:cNvPr id="9" name="Freeform 9">
              <a:extLst>
                <a:ext uri="{FF2B5EF4-FFF2-40B4-BE49-F238E27FC236}">
                  <a16:creationId xmlns:a16="http://schemas.microsoft.com/office/drawing/2014/main" id="{C137B738-078D-699B-09C0-84174BC72AD0}"/>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txBody>
            <a:bodyPr/>
            <a:lstStyle/>
            <a:p>
              <a:endParaRPr lang="pt-BR"/>
            </a:p>
          </p:txBody>
        </p:sp>
        <p:sp>
          <p:nvSpPr>
            <p:cNvPr id="10" name="TextBox 10">
              <a:extLst>
                <a:ext uri="{FF2B5EF4-FFF2-40B4-BE49-F238E27FC236}">
                  <a16:creationId xmlns:a16="http://schemas.microsoft.com/office/drawing/2014/main" id="{D590CB94-4B93-F407-B87D-B6CC8794AC0A}"/>
                </a:ext>
              </a:extLst>
            </p:cNvPr>
            <p:cNvSpPr txBox="1"/>
            <p:nvPr/>
          </p:nvSpPr>
          <p:spPr>
            <a:xfrm>
              <a:off x="0" y="-38100"/>
              <a:ext cx="3047987" cy="169986"/>
            </a:xfrm>
            <a:prstGeom prst="rect">
              <a:avLst/>
            </a:prstGeom>
          </p:spPr>
          <p:txBody>
            <a:bodyPr lIns="45156" tIns="45156" rIns="45156" bIns="45156"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140"/>
                </a:lnSpc>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44EFA-5A9A-1F60-6B15-A40A363480F3}"/>
            </a:ext>
          </a:extLst>
        </p:cNvPr>
        <p:cNvGrpSpPr/>
        <p:nvPr/>
      </p:nvGrpSpPr>
      <p:grpSpPr>
        <a:xfrm>
          <a:off x="0" y="0"/>
          <a:ext cx="0" cy="0"/>
          <a:chOff x="0" y="0"/>
          <a:chExt cx="0" cy="0"/>
        </a:xfrm>
      </p:grpSpPr>
      <p:sp>
        <p:nvSpPr>
          <p:cNvPr id="11" name="Freeform 11">
            <a:extLst>
              <a:ext uri="{FF2B5EF4-FFF2-40B4-BE49-F238E27FC236}">
                <a16:creationId xmlns:a16="http://schemas.microsoft.com/office/drawing/2014/main" id="{70268296-5C03-EBCF-EE57-183161C7299E}"/>
              </a:ext>
            </a:extLst>
          </p:cNvPr>
          <p:cNvSpPr/>
          <p:nvPr/>
        </p:nvSpPr>
        <p:spPr>
          <a:xfrm>
            <a:off x="134363" y="9652674"/>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txBody>
          <a:bodyPr/>
          <a:lstStyle/>
          <a:p>
            <a:endParaRPr lang="pt-BR"/>
          </a:p>
        </p:txBody>
      </p:sp>
      <p:grpSp>
        <p:nvGrpSpPr>
          <p:cNvPr id="13" name="Group 13">
            <a:extLst>
              <a:ext uri="{FF2B5EF4-FFF2-40B4-BE49-F238E27FC236}">
                <a16:creationId xmlns:a16="http://schemas.microsoft.com/office/drawing/2014/main" id="{ABE07B5B-1D79-E199-B4AC-366ABF667AA6}"/>
              </a:ext>
            </a:extLst>
          </p:cNvPr>
          <p:cNvGrpSpPr/>
          <p:nvPr/>
        </p:nvGrpSpPr>
        <p:grpSpPr>
          <a:xfrm>
            <a:off x="485240" y="1686868"/>
            <a:ext cx="374337" cy="187168"/>
            <a:chOff x="0" y="0"/>
            <a:chExt cx="812800" cy="406400"/>
          </a:xfrm>
        </p:grpSpPr>
        <p:sp>
          <p:nvSpPr>
            <p:cNvPr id="14" name="Freeform 14">
              <a:extLst>
                <a:ext uri="{FF2B5EF4-FFF2-40B4-BE49-F238E27FC236}">
                  <a16:creationId xmlns:a16="http://schemas.microsoft.com/office/drawing/2014/main" id="{B7C61CF7-C9C2-6A3E-545A-70A48BC423C9}"/>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a:extLst>
                <a:ext uri="{FF2B5EF4-FFF2-40B4-BE49-F238E27FC236}">
                  <a16:creationId xmlns:a16="http://schemas.microsoft.com/office/drawing/2014/main" id="{6B1F28E2-9120-537D-363F-967F3DF0C61F}"/>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8" name="TextBox 18">
            <a:extLst>
              <a:ext uri="{FF2B5EF4-FFF2-40B4-BE49-F238E27FC236}">
                <a16:creationId xmlns:a16="http://schemas.microsoft.com/office/drawing/2014/main" id="{5A04BE41-1D99-D1B0-10E5-74F35C982879}"/>
              </a:ext>
            </a:extLst>
          </p:cNvPr>
          <p:cNvSpPr txBox="1"/>
          <p:nvPr/>
        </p:nvSpPr>
        <p:spPr>
          <a:xfrm>
            <a:off x="494992" y="913175"/>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VANTAGENS DO PRODUTO</a:t>
            </a:r>
          </a:p>
        </p:txBody>
      </p:sp>
      <p:sp>
        <p:nvSpPr>
          <p:cNvPr id="19" name="TextBox 19">
            <a:extLst>
              <a:ext uri="{FF2B5EF4-FFF2-40B4-BE49-F238E27FC236}">
                <a16:creationId xmlns:a16="http://schemas.microsoft.com/office/drawing/2014/main" id="{74E1EC0E-98BE-6453-3FBD-C720C24244D6}"/>
              </a:ext>
            </a:extLst>
          </p:cNvPr>
          <p:cNvSpPr txBox="1"/>
          <p:nvPr/>
        </p:nvSpPr>
        <p:spPr>
          <a:xfrm>
            <a:off x="986700" y="1661976"/>
            <a:ext cx="6170737" cy="236731"/>
          </a:xfrm>
          <a:prstGeom prst="rect">
            <a:avLst/>
          </a:prstGeom>
        </p:spPr>
        <p:txBody>
          <a:bodyPr wrap="square"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SECADOR DE AR THERMO DRY</a:t>
            </a:r>
          </a:p>
        </p:txBody>
      </p:sp>
      <p:pic>
        <p:nvPicPr>
          <p:cNvPr id="7" name="Imagem 6">
            <a:extLst>
              <a:ext uri="{FF2B5EF4-FFF2-40B4-BE49-F238E27FC236}">
                <a16:creationId xmlns:a16="http://schemas.microsoft.com/office/drawing/2014/main" id="{6B4D6266-47A1-6D4B-C3DB-C50E2629F1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363" y="-34643"/>
            <a:ext cx="7464673" cy="859247"/>
          </a:xfrm>
          <a:prstGeom prst="rect">
            <a:avLst/>
          </a:prstGeom>
        </p:spPr>
      </p:pic>
      <p:grpSp>
        <p:nvGrpSpPr>
          <p:cNvPr id="21" name="Group 13">
            <a:extLst>
              <a:ext uri="{FF2B5EF4-FFF2-40B4-BE49-F238E27FC236}">
                <a16:creationId xmlns:a16="http://schemas.microsoft.com/office/drawing/2014/main" id="{C1DAED5A-6E99-54E3-FF7A-DE9B9DE2CD31}"/>
              </a:ext>
            </a:extLst>
          </p:cNvPr>
          <p:cNvGrpSpPr/>
          <p:nvPr/>
        </p:nvGrpSpPr>
        <p:grpSpPr>
          <a:xfrm>
            <a:off x="452952" y="6230362"/>
            <a:ext cx="374337" cy="187168"/>
            <a:chOff x="0" y="0"/>
            <a:chExt cx="812800" cy="406400"/>
          </a:xfrm>
        </p:grpSpPr>
        <p:sp>
          <p:nvSpPr>
            <p:cNvPr id="22" name="Freeform 14">
              <a:extLst>
                <a:ext uri="{FF2B5EF4-FFF2-40B4-BE49-F238E27FC236}">
                  <a16:creationId xmlns:a16="http://schemas.microsoft.com/office/drawing/2014/main" id="{D3B1CFD5-8232-F645-FE06-0F072C55A9A6}"/>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23" name="TextBox 15">
              <a:extLst>
                <a:ext uri="{FF2B5EF4-FFF2-40B4-BE49-F238E27FC236}">
                  <a16:creationId xmlns:a16="http://schemas.microsoft.com/office/drawing/2014/main" id="{FDD2EAD2-9DFD-9996-DD1A-1B29BEE5A461}"/>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8" name="Retângulo 7">
            <a:extLst>
              <a:ext uri="{FF2B5EF4-FFF2-40B4-BE49-F238E27FC236}">
                <a16:creationId xmlns:a16="http://schemas.microsoft.com/office/drawing/2014/main" id="{51F5E523-D7CD-2107-4B5F-70556B3DC267}"/>
              </a:ext>
            </a:extLst>
          </p:cNvPr>
          <p:cNvSpPr/>
          <p:nvPr/>
        </p:nvSpPr>
        <p:spPr>
          <a:xfrm>
            <a:off x="2698106" y="2123289"/>
            <a:ext cx="4564836" cy="3816429"/>
          </a:xfrm>
          <a:prstGeom prst="rect">
            <a:avLst/>
          </a:prstGeom>
        </p:spPr>
        <p:txBody>
          <a:bodyPr wrap="square">
            <a:spAutoFit/>
          </a:bodyPr>
          <a:lstStyle/>
          <a:p>
            <a:pPr algn="just">
              <a:buClr>
                <a:srgbClr val="000000"/>
              </a:buClr>
              <a:buFont typeface="Wingdings" panose="05000000000000000000" pitchFamily="2" charset="2"/>
              <a:buChar char="ü"/>
            </a:pPr>
            <a:r>
              <a:rPr lang="pt-BR" sz="1400" b="1" dirty="0">
                <a:solidFill>
                  <a:srgbClr val="000000"/>
                </a:solidFill>
                <a:latin typeface="Montserrat" panose="00000500000000000000" pitchFamily="2" charset="0"/>
              </a:rPr>
              <a:t> Trocador de calor </a:t>
            </a:r>
            <a:r>
              <a:rPr lang="pt-BR" sz="1400" b="1">
                <a:solidFill>
                  <a:srgbClr val="000000"/>
                </a:solidFill>
                <a:latin typeface="Montserrat" panose="00000500000000000000" pitchFamily="2" charset="0"/>
              </a:rPr>
              <a:t>2-em-1 patenteado:</a:t>
            </a:r>
            <a:endParaRPr lang="pt-BR" sz="1400" b="1" dirty="0">
              <a:solidFill>
                <a:srgbClr val="000000"/>
              </a:solidFill>
              <a:latin typeface="Montserrat" panose="00000500000000000000" pitchFamily="2" charset="0"/>
            </a:endParaRPr>
          </a:p>
          <a:p>
            <a:pPr algn="just">
              <a:buClr>
                <a:srgbClr val="000000"/>
              </a:buClr>
            </a:pPr>
            <a:endParaRPr lang="pt-BR" sz="1200" b="1" dirty="0">
              <a:solidFill>
                <a:srgbClr val="000000"/>
              </a:solidFill>
              <a:latin typeface="Montserrat" panose="00000500000000000000" pitchFamily="2" charset="0"/>
            </a:endParaRPr>
          </a:p>
          <a:p>
            <a:pPr marL="171450" indent="-171450" algn="just">
              <a:buFont typeface="Arial" panose="020B0604020202020204" pitchFamily="34" charset="0"/>
              <a:buChar char="•"/>
            </a:pPr>
            <a:r>
              <a:rPr lang="pt-BR" sz="1200" dirty="0">
                <a:solidFill>
                  <a:srgbClr val="000000"/>
                </a:solidFill>
                <a:latin typeface="Montserrat" panose="00000500000000000000" pitchFamily="2" charset="0"/>
              </a:rPr>
              <a:t>Os secadores de ar TD usam modernos trocadores combinados: evaporador e recuperador de energia em um único componente. </a:t>
            </a:r>
          </a:p>
          <a:p>
            <a:pPr lvl="1" algn="just">
              <a:buClr>
                <a:srgbClr val="000000"/>
              </a:buClr>
              <a:buFont typeface="Arial" panose="020B0604020202020204" pitchFamily="34" charset="0"/>
              <a:buChar char="•"/>
            </a:pPr>
            <a:endParaRPr lang="pt-BR" sz="1200" dirty="0">
              <a:latin typeface="Montserrat" panose="00000500000000000000" pitchFamily="2" charset="0"/>
            </a:endParaRPr>
          </a:p>
          <a:p>
            <a:pPr marL="171450" indent="-171450" algn="just">
              <a:buFont typeface="Arial" panose="020B0604020202020204" pitchFamily="34" charset="0"/>
              <a:buChar char="•"/>
            </a:pPr>
            <a:r>
              <a:rPr lang="pt-BR" sz="1200" dirty="0">
                <a:solidFill>
                  <a:srgbClr val="000000"/>
                </a:solidFill>
                <a:latin typeface="Montserrat" panose="00000500000000000000" pitchFamily="2" charset="0"/>
              </a:rPr>
              <a:t>O trocador de calor </a:t>
            </a:r>
            <a:r>
              <a:rPr lang="pt-BR" sz="1200" dirty="0" err="1">
                <a:solidFill>
                  <a:srgbClr val="000000"/>
                </a:solidFill>
                <a:latin typeface="Montserrat" panose="00000500000000000000" pitchFamily="2" charset="0"/>
              </a:rPr>
              <a:t>frigorígeno</a:t>
            </a:r>
            <a:r>
              <a:rPr lang="pt-BR" sz="1200" dirty="0">
                <a:solidFill>
                  <a:srgbClr val="000000"/>
                </a:solidFill>
                <a:latin typeface="Montserrat" panose="00000500000000000000" pitchFamily="2" charset="0"/>
              </a:rPr>
              <a:t>-ar (evaporador) é feito em cobre, assegurando troca térmica eficiente e operação livre de ferrugem; </a:t>
            </a:r>
          </a:p>
          <a:p>
            <a:pPr algn="just"/>
            <a:endParaRPr lang="pt-BR" sz="1200" dirty="0">
              <a:solidFill>
                <a:srgbClr val="000000"/>
              </a:solidFill>
              <a:latin typeface="Montserrat" panose="00000500000000000000" pitchFamily="2" charset="0"/>
            </a:endParaRPr>
          </a:p>
          <a:p>
            <a:pPr marL="171450" indent="-171450" algn="just">
              <a:buClr>
                <a:srgbClr val="000000"/>
              </a:buClr>
              <a:buFont typeface="Arial" panose="020B0604020202020204" pitchFamily="34" charset="0"/>
              <a:buChar char="•"/>
            </a:pPr>
            <a:r>
              <a:rPr lang="pt-BR" sz="1200">
                <a:solidFill>
                  <a:srgbClr val="000000"/>
                </a:solidFill>
                <a:latin typeface="Montserrat" panose="00000500000000000000" pitchFamily="2" charset="0"/>
              </a:rPr>
              <a:t> No </a:t>
            </a:r>
            <a:r>
              <a:rPr lang="pt-BR" sz="1200" dirty="0">
                <a:solidFill>
                  <a:srgbClr val="000000"/>
                </a:solidFill>
                <a:latin typeface="Montserrat" panose="00000500000000000000" pitchFamily="2" charset="0"/>
              </a:rPr>
              <a:t>interior do trocador há um recuperador de energia, que aproveita o ar frio proveniente do evaporador para </a:t>
            </a:r>
            <a:r>
              <a:rPr lang="pt-BR" sz="1200" dirty="0" err="1">
                <a:solidFill>
                  <a:srgbClr val="000000"/>
                </a:solidFill>
                <a:latin typeface="Montserrat" panose="00000500000000000000" pitchFamily="2" charset="0"/>
              </a:rPr>
              <a:t>pré</a:t>
            </a:r>
            <a:r>
              <a:rPr lang="pt-BR" sz="1200" dirty="0">
                <a:solidFill>
                  <a:srgbClr val="000000"/>
                </a:solidFill>
                <a:latin typeface="Montserrat" panose="00000500000000000000" pitchFamily="2" charset="0"/>
              </a:rPr>
              <a:t>-resfriar o ar que está sendo admitido no secador, reduzindo a potência necessária pelo secador. Isso reduz drasticamente o consumo energético do secador;</a:t>
            </a:r>
          </a:p>
          <a:p>
            <a:pPr algn="just">
              <a:buClr>
                <a:srgbClr val="000000"/>
              </a:buClr>
            </a:pPr>
            <a:endParaRPr lang="pt-BR" sz="1200" dirty="0">
              <a:solidFill>
                <a:srgbClr val="000000"/>
              </a:solidFill>
              <a:latin typeface="Montserrat" panose="00000500000000000000" pitchFamily="2" charset="0"/>
            </a:endParaRPr>
          </a:p>
          <a:p>
            <a:pPr marL="171450" indent="-171450" algn="just">
              <a:buClr>
                <a:srgbClr val="000000"/>
              </a:buClr>
              <a:buFont typeface="Arial" panose="020B0604020202020204" pitchFamily="34" charset="0"/>
              <a:buChar char="•"/>
            </a:pPr>
            <a:r>
              <a:rPr lang="pt-BR" sz="1200">
                <a:solidFill>
                  <a:srgbClr val="000000"/>
                </a:solidFill>
                <a:latin typeface="Montserrat" panose="00000500000000000000" pitchFamily="2" charset="0"/>
              </a:rPr>
              <a:t> O </a:t>
            </a:r>
            <a:r>
              <a:rPr lang="pt-BR" sz="1200" dirty="0">
                <a:solidFill>
                  <a:srgbClr val="000000"/>
                </a:solidFill>
                <a:latin typeface="Montserrat" panose="00000500000000000000" pitchFamily="2" charset="0"/>
              </a:rPr>
              <a:t>trocador combinado é recoberto por um material termicamente isolante, que diminui significativamente as perdas para o ambiente.</a:t>
            </a:r>
          </a:p>
        </p:txBody>
      </p:sp>
      <p:pic>
        <p:nvPicPr>
          <p:cNvPr id="9" name="Imagem 8">
            <a:extLst>
              <a:ext uri="{FF2B5EF4-FFF2-40B4-BE49-F238E27FC236}">
                <a16:creationId xmlns:a16="http://schemas.microsoft.com/office/drawing/2014/main" id="{AC63AEDB-9FB5-7FDB-F6D8-584D33813F3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71270" y="2487421"/>
            <a:ext cx="2004304" cy="2299587"/>
          </a:xfrm>
          <a:prstGeom prst="rect">
            <a:avLst/>
          </a:prstGeom>
          <a:noFill/>
          <a:ln>
            <a:noFill/>
          </a:ln>
        </p:spPr>
      </p:pic>
      <p:sp>
        <p:nvSpPr>
          <p:cNvPr id="10" name="TextBox 19">
            <a:extLst>
              <a:ext uri="{FF2B5EF4-FFF2-40B4-BE49-F238E27FC236}">
                <a16:creationId xmlns:a16="http://schemas.microsoft.com/office/drawing/2014/main" id="{48AE8191-C1DD-3FF5-EACE-7223B577F330}"/>
              </a:ext>
            </a:extLst>
          </p:cNvPr>
          <p:cNvSpPr txBox="1"/>
          <p:nvPr/>
        </p:nvSpPr>
        <p:spPr>
          <a:xfrm>
            <a:off x="1022747" y="6205581"/>
            <a:ext cx="6170737" cy="236731"/>
          </a:xfrm>
          <a:prstGeom prst="rect">
            <a:avLst/>
          </a:prstGeom>
        </p:spPr>
        <p:txBody>
          <a:bodyPr wrap="square"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MANUTENÇÃO SIMPLIFICADA</a:t>
            </a:r>
          </a:p>
        </p:txBody>
      </p:sp>
      <p:sp>
        <p:nvSpPr>
          <p:cNvPr id="16" name="Retângulo 15">
            <a:extLst>
              <a:ext uri="{FF2B5EF4-FFF2-40B4-BE49-F238E27FC236}">
                <a16:creationId xmlns:a16="http://schemas.microsoft.com/office/drawing/2014/main" id="{D425CB16-CC20-BFCF-9336-7E460122D140}"/>
              </a:ext>
            </a:extLst>
          </p:cNvPr>
          <p:cNvSpPr/>
          <p:nvPr/>
        </p:nvSpPr>
        <p:spPr>
          <a:xfrm>
            <a:off x="425372" y="6647978"/>
            <a:ext cx="6705755" cy="1200329"/>
          </a:xfrm>
          <a:prstGeom prst="rect">
            <a:avLst/>
          </a:prstGeom>
        </p:spPr>
        <p:txBody>
          <a:bodyPr wrap="square">
            <a:spAutoFit/>
          </a:bodyPr>
          <a:lstStyle/>
          <a:p>
            <a:r>
              <a:rPr lang="pt-BR" sz="1200" dirty="0">
                <a:solidFill>
                  <a:srgbClr val="000000"/>
                </a:solidFill>
                <a:latin typeface="Montserrat" panose="00000500000000000000" pitchFamily="2" charset="0"/>
              </a:rPr>
              <a:t>Não há necessidade de troca de peças periodicamente:</a:t>
            </a:r>
          </a:p>
          <a:p>
            <a:endParaRPr lang="pt-BR" sz="1200" dirty="0">
              <a:solidFill>
                <a:srgbClr val="000000"/>
              </a:solidFill>
              <a:latin typeface="Montserrat" panose="00000500000000000000" pitchFamily="2" charset="0"/>
            </a:endParaRPr>
          </a:p>
          <a:p>
            <a:r>
              <a:rPr lang="pt-BR" sz="1200" dirty="0">
                <a:solidFill>
                  <a:srgbClr val="000000"/>
                </a:solidFill>
                <a:latin typeface="Montserrat" panose="00000500000000000000" pitchFamily="2" charset="0"/>
              </a:rPr>
              <a:t>Não há custos de peças de manutenção preventiva;</a:t>
            </a:r>
          </a:p>
          <a:p>
            <a:endParaRPr lang="pt-BR" sz="1200" dirty="0">
              <a:solidFill>
                <a:srgbClr val="000000"/>
              </a:solidFill>
              <a:latin typeface="Montserrat" panose="00000500000000000000" pitchFamily="2" charset="0"/>
            </a:endParaRPr>
          </a:p>
          <a:p>
            <a:r>
              <a:rPr lang="pt-BR" sz="1200" dirty="0">
                <a:solidFill>
                  <a:srgbClr val="000000"/>
                </a:solidFill>
                <a:latin typeface="Montserrat" panose="00000500000000000000" pitchFamily="2" charset="0"/>
              </a:rPr>
              <a:t>Inspeções e limpezas periódicas são simples, rápidas e baratas, minimizando o tempo de máquina parada.</a:t>
            </a:r>
          </a:p>
        </p:txBody>
      </p:sp>
      <p:grpSp>
        <p:nvGrpSpPr>
          <p:cNvPr id="17" name="Group 13">
            <a:extLst>
              <a:ext uri="{FF2B5EF4-FFF2-40B4-BE49-F238E27FC236}">
                <a16:creationId xmlns:a16="http://schemas.microsoft.com/office/drawing/2014/main" id="{D2A4BA29-B9BF-49BF-83AF-8B9AB75A0BFF}"/>
              </a:ext>
            </a:extLst>
          </p:cNvPr>
          <p:cNvGrpSpPr/>
          <p:nvPr/>
        </p:nvGrpSpPr>
        <p:grpSpPr>
          <a:xfrm>
            <a:off x="456584" y="8315157"/>
            <a:ext cx="374337" cy="187168"/>
            <a:chOff x="0" y="0"/>
            <a:chExt cx="812800" cy="406400"/>
          </a:xfrm>
        </p:grpSpPr>
        <p:sp>
          <p:nvSpPr>
            <p:cNvPr id="20" name="Freeform 14">
              <a:extLst>
                <a:ext uri="{FF2B5EF4-FFF2-40B4-BE49-F238E27FC236}">
                  <a16:creationId xmlns:a16="http://schemas.microsoft.com/office/drawing/2014/main" id="{984033E9-D3B3-6FDA-E390-0775958E0B33}"/>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29" name="TextBox 15">
              <a:extLst>
                <a:ext uri="{FF2B5EF4-FFF2-40B4-BE49-F238E27FC236}">
                  <a16:creationId xmlns:a16="http://schemas.microsoft.com/office/drawing/2014/main" id="{CE258EA1-65FE-146B-4CB7-0B8A1B3BACEE}"/>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31" name="CaixaDeTexto 30">
            <a:extLst>
              <a:ext uri="{FF2B5EF4-FFF2-40B4-BE49-F238E27FC236}">
                <a16:creationId xmlns:a16="http://schemas.microsoft.com/office/drawing/2014/main" id="{DFA6C9E4-2AC3-8F53-DE5B-C466023B95B3}"/>
              </a:ext>
            </a:extLst>
          </p:cNvPr>
          <p:cNvSpPr txBox="1"/>
          <p:nvPr/>
        </p:nvSpPr>
        <p:spPr>
          <a:xfrm>
            <a:off x="996786" y="8244209"/>
            <a:ext cx="4107180" cy="329064"/>
          </a:xfrm>
          <a:prstGeom prst="rect">
            <a:avLst/>
          </a:prstGeom>
          <a:noFill/>
        </p:spPr>
        <p:txBody>
          <a:bodyPr wrap="square">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GARANTIA</a:t>
            </a:r>
          </a:p>
        </p:txBody>
      </p:sp>
      <p:sp>
        <p:nvSpPr>
          <p:cNvPr id="33" name="CaixaDeTexto 32">
            <a:extLst>
              <a:ext uri="{FF2B5EF4-FFF2-40B4-BE49-F238E27FC236}">
                <a16:creationId xmlns:a16="http://schemas.microsoft.com/office/drawing/2014/main" id="{3AAA4B05-5198-22E5-6A0D-2BB9A4EF72B3}"/>
              </a:ext>
            </a:extLst>
          </p:cNvPr>
          <p:cNvSpPr txBox="1"/>
          <p:nvPr/>
        </p:nvSpPr>
        <p:spPr>
          <a:xfrm>
            <a:off x="-488950" y="8686374"/>
            <a:ext cx="7886280" cy="276999"/>
          </a:xfrm>
          <a:prstGeom prst="rect">
            <a:avLst/>
          </a:prstGeom>
          <a:noFill/>
        </p:spPr>
        <p:txBody>
          <a:bodyPr wrap="square">
            <a:spAutoFit/>
          </a:bodyPr>
          <a:lstStyle/>
          <a:p>
            <a:pPr lvl="2" algn="just"/>
            <a:r>
              <a:rPr lang="pt-BR" sz="1200">
                <a:latin typeface="Montserrat" panose="00000500000000000000" pitchFamily="2" charset="0"/>
              </a:rPr>
              <a:t>12 meses de fábrica.</a:t>
            </a:r>
          </a:p>
        </p:txBody>
      </p:sp>
      <p:grpSp>
        <p:nvGrpSpPr>
          <p:cNvPr id="12" name="Group 8">
            <a:extLst>
              <a:ext uri="{FF2B5EF4-FFF2-40B4-BE49-F238E27FC236}">
                <a16:creationId xmlns:a16="http://schemas.microsoft.com/office/drawing/2014/main" id="{1A7C0160-E51E-CE91-98E9-A42369F9788A}"/>
              </a:ext>
            </a:extLst>
          </p:cNvPr>
          <p:cNvGrpSpPr/>
          <p:nvPr/>
        </p:nvGrpSpPr>
        <p:grpSpPr>
          <a:xfrm>
            <a:off x="0" y="10491903"/>
            <a:ext cx="7556500" cy="231057"/>
            <a:chOff x="0" y="-38100"/>
            <a:chExt cx="3047987" cy="169986"/>
          </a:xfrm>
        </p:grpSpPr>
        <p:sp>
          <p:nvSpPr>
            <p:cNvPr id="24" name="Freeform 9">
              <a:extLst>
                <a:ext uri="{FF2B5EF4-FFF2-40B4-BE49-F238E27FC236}">
                  <a16:creationId xmlns:a16="http://schemas.microsoft.com/office/drawing/2014/main" id="{E8ABC0BF-A328-EA31-5733-6464AB1FA4C4}"/>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txBody>
            <a:bodyPr/>
            <a:lstStyle/>
            <a:p>
              <a:endParaRPr lang="pt-BR"/>
            </a:p>
          </p:txBody>
        </p:sp>
        <p:sp>
          <p:nvSpPr>
            <p:cNvPr id="28" name="TextBox 10">
              <a:extLst>
                <a:ext uri="{FF2B5EF4-FFF2-40B4-BE49-F238E27FC236}">
                  <a16:creationId xmlns:a16="http://schemas.microsoft.com/office/drawing/2014/main" id="{1B16162D-0C02-3977-1F29-70136E68DCA5}"/>
                </a:ext>
              </a:extLst>
            </p:cNvPr>
            <p:cNvSpPr txBox="1"/>
            <p:nvPr/>
          </p:nvSpPr>
          <p:spPr>
            <a:xfrm>
              <a:off x="0" y="-38100"/>
              <a:ext cx="3047987" cy="169986"/>
            </a:xfrm>
            <a:prstGeom prst="rect">
              <a:avLst/>
            </a:prstGeom>
          </p:spPr>
          <p:txBody>
            <a:bodyPr lIns="45156" tIns="45156" rIns="45156" bIns="45156"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140"/>
                </a:lnSpc>
              </a:pPr>
              <a:endParaRPr/>
            </a:p>
          </p:txBody>
        </p:sp>
      </p:grpSp>
    </p:spTree>
    <p:extLst>
      <p:ext uri="{BB962C8B-B14F-4D97-AF65-F5344CB8AC3E}">
        <p14:creationId xmlns:p14="http://schemas.microsoft.com/office/powerpoint/2010/main" val="1569117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3E4DE-78FB-E282-EF3C-D183CC4F2778}"/>
            </a:ext>
          </a:extLst>
        </p:cNvPr>
        <p:cNvGrpSpPr/>
        <p:nvPr/>
      </p:nvGrpSpPr>
      <p:grpSpPr>
        <a:xfrm>
          <a:off x="0" y="0"/>
          <a:ext cx="0" cy="0"/>
          <a:chOff x="0" y="0"/>
          <a:chExt cx="0" cy="0"/>
        </a:xfrm>
      </p:grpSpPr>
      <p:sp>
        <p:nvSpPr>
          <p:cNvPr id="11" name="Freeform 11">
            <a:extLst>
              <a:ext uri="{FF2B5EF4-FFF2-40B4-BE49-F238E27FC236}">
                <a16:creationId xmlns:a16="http://schemas.microsoft.com/office/drawing/2014/main" id="{4596E1A2-57A2-41B7-7C58-C959F67118A5}"/>
              </a:ext>
            </a:extLst>
          </p:cNvPr>
          <p:cNvSpPr/>
          <p:nvPr/>
        </p:nvSpPr>
        <p:spPr>
          <a:xfrm>
            <a:off x="273050" y="9665374"/>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txBody>
          <a:bodyPr/>
          <a:lstStyle/>
          <a:p>
            <a:endParaRPr lang="pt-BR"/>
          </a:p>
        </p:txBody>
      </p:sp>
      <p:grpSp>
        <p:nvGrpSpPr>
          <p:cNvPr id="13" name="Group 13">
            <a:extLst>
              <a:ext uri="{FF2B5EF4-FFF2-40B4-BE49-F238E27FC236}">
                <a16:creationId xmlns:a16="http://schemas.microsoft.com/office/drawing/2014/main" id="{7443FD81-04C2-FFD3-BE2D-D87DC074E131}"/>
              </a:ext>
            </a:extLst>
          </p:cNvPr>
          <p:cNvGrpSpPr/>
          <p:nvPr/>
        </p:nvGrpSpPr>
        <p:grpSpPr>
          <a:xfrm>
            <a:off x="489159" y="1341070"/>
            <a:ext cx="591715" cy="215866"/>
            <a:chOff x="0" y="-62312"/>
            <a:chExt cx="1284794" cy="468712"/>
          </a:xfrm>
        </p:grpSpPr>
        <p:sp>
          <p:nvSpPr>
            <p:cNvPr id="14" name="Freeform 14">
              <a:extLst>
                <a:ext uri="{FF2B5EF4-FFF2-40B4-BE49-F238E27FC236}">
                  <a16:creationId xmlns:a16="http://schemas.microsoft.com/office/drawing/2014/main" id="{12A05778-9B78-01C9-0DB5-BF57E98E179D}"/>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a:extLst>
                <a:ext uri="{FF2B5EF4-FFF2-40B4-BE49-F238E27FC236}">
                  <a16:creationId xmlns:a16="http://schemas.microsoft.com/office/drawing/2014/main" id="{3D86C014-5122-5ED4-11D1-0D4676894031}"/>
                </a:ext>
              </a:extLst>
            </p:cNvPr>
            <p:cNvSpPr txBox="1"/>
            <p:nvPr/>
          </p:nvSpPr>
          <p:spPr>
            <a:xfrm>
              <a:off x="586294" y="-62312"/>
              <a:ext cx="698500" cy="434974"/>
            </a:xfrm>
            <a:prstGeom prst="rect">
              <a:avLst/>
            </a:prstGeom>
          </p:spPr>
          <p:txBody>
            <a:bodyPr lIns="50800" tIns="50800" rIns="50800" bIns="50800" rtlCol="0" anchor="ctr"/>
            <a:lstStyle/>
            <a:p>
              <a:pPr algn="ctr">
                <a:lnSpc>
                  <a:spcPts val="1963"/>
                </a:lnSpc>
              </a:pPr>
              <a:endParaRPr/>
            </a:p>
          </p:txBody>
        </p:sp>
      </p:grpSp>
      <p:sp>
        <p:nvSpPr>
          <p:cNvPr id="19" name="TextBox 19">
            <a:extLst>
              <a:ext uri="{FF2B5EF4-FFF2-40B4-BE49-F238E27FC236}">
                <a16:creationId xmlns:a16="http://schemas.microsoft.com/office/drawing/2014/main" id="{81BA5EEF-4B6B-5760-1FFD-FEC252DDBAF5}"/>
              </a:ext>
            </a:extLst>
          </p:cNvPr>
          <p:cNvSpPr txBox="1"/>
          <p:nvPr/>
        </p:nvSpPr>
        <p:spPr>
          <a:xfrm>
            <a:off x="1044282" y="1344986"/>
            <a:ext cx="6170737" cy="236731"/>
          </a:xfrm>
          <a:prstGeom prst="rect">
            <a:avLst/>
          </a:prstGeom>
        </p:spPr>
        <p:txBody>
          <a:bodyPr wrap="square"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ITEM 05:</a:t>
            </a:r>
          </a:p>
        </p:txBody>
      </p:sp>
      <p:pic>
        <p:nvPicPr>
          <p:cNvPr id="7" name="Imagem 6">
            <a:extLst>
              <a:ext uri="{FF2B5EF4-FFF2-40B4-BE49-F238E27FC236}">
                <a16:creationId xmlns:a16="http://schemas.microsoft.com/office/drawing/2014/main" id="{077E1E18-3D9B-FD00-EBCA-817AB33C3E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363" y="-34643"/>
            <a:ext cx="7464673" cy="859247"/>
          </a:xfrm>
          <a:prstGeom prst="rect">
            <a:avLst/>
          </a:prstGeom>
        </p:spPr>
      </p:pic>
      <p:sp>
        <p:nvSpPr>
          <p:cNvPr id="40" name="CaixaDeTexto 39">
            <a:extLst>
              <a:ext uri="{FF2B5EF4-FFF2-40B4-BE49-F238E27FC236}">
                <a16:creationId xmlns:a16="http://schemas.microsoft.com/office/drawing/2014/main" id="{FF190F68-7357-3986-35EF-D826B384772F}"/>
              </a:ext>
            </a:extLst>
          </p:cNvPr>
          <p:cNvSpPr txBox="1"/>
          <p:nvPr/>
        </p:nvSpPr>
        <p:spPr>
          <a:xfrm>
            <a:off x="465652" y="1689647"/>
            <a:ext cx="3878580" cy="523220"/>
          </a:xfrm>
          <a:prstGeom prst="rect">
            <a:avLst/>
          </a:prstGeom>
          <a:noFill/>
        </p:spPr>
        <p:txBody>
          <a:bodyPr wrap="square">
            <a:spAutoFit/>
          </a:bodyPr>
          <a:lstStyle/>
          <a:p>
            <a:r>
              <a:rPr lang="pt-BR" sz="1400">
                <a:solidFill>
                  <a:schemeClr val="tx1">
                    <a:lumMod val="65000"/>
                    <a:lumOff val="35000"/>
                  </a:schemeClr>
                </a:solidFill>
                <a:latin typeface="Montserrat" panose="00000500000000000000" pitchFamily="2" charset="0"/>
                <a:cs typeface="Arial" panose="020B0604020202020204" pitchFamily="34" charset="0"/>
              </a:rPr>
              <a:t>Tanque Ingersoll Rand®</a:t>
            </a:r>
          </a:p>
          <a:p>
            <a:r>
              <a:rPr lang="pt-BR" sz="1400">
                <a:solidFill>
                  <a:schemeClr val="tx1">
                    <a:lumMod val="65000"/>
                    <a:lumOff val="35000"/>
                  </a:schemeClr>
                </a:solidFill>
                <a:latin typeface="Montserrat" panose="00000500000000000000" pitchFamily="2" charset="0"/>
                <a:cs typeface="Arial" panose="020B0604020202020204" pitchFamily="34" charset="0"/>
              </a:rPr>
              <a:t>Modelo: 2.000L 9,6kgf</a:t>
            </a:r>
            <a:endParaRPr lang="pt-BR" sz="1400" dirty="0">
              <a:solidFill>
                <a:schemeClr val="tx1">
                  <a:lumMod val="65000"/>
                  <a:lumOff val="35000"/>
                </a:schemeClr>
              </a:solidFill>
              <a:latin typeface="Montserrat" panose="00000500000000000000" pitchFamily="2" charset="0"/>
              <a:cs typeface="Arial" panose="020B0604020202020204" pitchFamily="34" charset="0"/>
            </a:endParaRPr>
          </a:p>
        </p:txBody>
      </p:sp>
      <p:pic>
        <p:nvPicPr>
          <p:cNvPr id="41" name="Imagem 40" descr="C:\Users\Uso Geral\Desktop\Tanque.jpg">
            <a:extLst>
              <a:ext uri="{FF2B5EF4-FFF2-40B4-BE49-F238E27FC236}">
                <a16:creationId xmlns:a16="http://schemas.microsoft.com/office/drawing/2014/main" id="{D2B383C7-F6D3-43EC-1979-152BE1319189}"/>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33191" y="1341070"/>
            <a:ext cx="1566932" cy="2930787"/>
          </a:xfrm>
          <a:prstGeom prst="rect">
            <a:avLst/>
          </a:prstGeom>
          <a:noFill/>
          <a:ln>
            <a:noFill/>
          </a:ln>
        </p:spPr>
      </p:pic>
      <p:sp>
        <p:nvSpPr>
          <p:cNvPr id="43" name="CaixaDeTexto 42">
            <a:extLst>
              <a:ext uri="{FF2B5EF4-FFF2-40B4-BE49-F238E27FC236}">
                <a16:creationId xmlns:a16="http://schemas.microsoft.com/office/drawing/2014/main" id="{5A7EE1FA-C66C-06E0-12CF-EA8E4C159494}"/>
              </a:ext>
            </a:extLst>
          </p:cNvPr>
          <p:cNvSpPr txBox="1"/>
          <p:nvPr/>
        </p:nvSpPr>
        <p:spPr>
          <a:xfrm>
            <a:off x="465652" y="2653210"/>
            <a:ext cx="5674798" cy="2431435"/>
          </a:xfrm>
          <a:prstGeom prst="rect">
            <a:avLst/>
          </a:prstGeom>
          <a:noFill/>
        </p:spPr>
        <p:txBody>
          <a:bodyPr wrap="square">
            <a:spAutoFit/>
          </a:bodyPr>
          <a:lstStyle/>
          <a:p>
            <a:r>
              <a:rPr lang="pt-BR" sz="1600" b="1">
                <a:latin typeface="Montserrat" panose="00000500000000000000" pitchFamily="2" charset="0"/>
                <a:cs typeface="Arial" panose="020B0604020202020204" pitchFamily="34" charset="0"/>
              </a:rPr>
              <a:t>Reservatório Vertical (Separador de Condensado)</a:t>
            </a:r>
          </a:p>
          <a:p>
            <a:r>
              <a:rPr lang="pt-BR" sz="1600" b="1">
                <a:latin typeface="Montserrat" panose="00000500000000000000" pitchFamily="2" charset="0"/>
                <a:cs typeface="Arial" panose="020B0604020202020204" pitchFamily="34" charset="0"/>
              </a:rPr>
              <a:t>Marca: Ingersoll Rand </a:t>
            </a:r>
          </a:p>
          <a:p>
            <a:endParaRPr lang="pt-BR" sz="1200">
              <a:latin typeface="Montserrat" panose="00000500000000000000" pitchFamily="2" charset="0"/>
              <a:cs typeface="Arial" panose="020B0604020202020204" pitchFamily="34" charset="0"/>
            </a:endParaRPr>
          </a:p>
          <a:p>
            <a:r>
              <a:rPr lang="pt-BR" sz="1200">
                <a:latin typeface="Montserrat" panose="00000500000000000000" pitchFamily="2" charset="0"/>
                <a:cs typeface="Arial" panose="020B0604020202020204" pitchFamily="34" charset="0"/>
              </a:rPr>
              <a:t>Capacidade (volume): 2.000 litros </a:t>
            </a:r>
          </a:p>
          <a:p>
            <a:endParaRPr lang="pt-BR" sz="1200">
              <a:latin typeface="Montserrat" panose="00000500000000000000" pitchFamily="2" charset="0"/>
              <a:cs typeface="Arial" panose="020B0604020202020204" pitchFamily="34" charset="0"/>
            </a:endParaRPr>
          </a:p>
          <a:p>
            <a:r>
              <a:rPr lang="pt-BR" sz="1200">
                <a:latin typeface="Montserrat" panose="00000500000000000000" pitchFamily="2" charset="0"/>
                <a:cs typeface="Arial" panose="020B0604020202020204" pitchFamily="34" charset="0"/>
              </a:rPr>
              <a:t>Posição: Vertical </a:t>
            </a:r>
          </a:p>
          <a:p>
            <a:endParaRPr lang="pt-BR" sz="1200">
              <a:latin typeface="Montserrat" panose="00000500000000000000" pitchFamily="2" charset="0"/>
              <a:cs typeface="Arial" panose="020B0604020202020204" pitchFamily="34" charset="0"/>
            </a:endParaRPr>
          </a:p>
          <a:p>
            <a:r>
              <a:rPr lang="pt-BR" sz="1200">
                <a:latin typeface="Montserrat" panose="00000500000000000000" pitchFamily="2" charset="0"/>
                <a:cs typeface="Arial" panose="020B0604020202020204" pitchFamily="34" charset="0"/>
              </a:rPr>
              <a:t>Dimensões: Diâmetro: 875mm, altura: 3738mm</a:t>
            </a:r>
          </a:p>
          <a:p>
            <a:endParaRPr lang="pt-BR" sz="1200">
              <a:latin typeface="Montserrat" panose="00000500000000000000" pitchFamily="2" charset="0"/>
              <a:cs typeface="Arial" panose="020B0604020202020204" pitchFamily="34" charset="0"/>
            </a:endParaRPr>
          </a:p>
          <a:p>
            <a:r>
              <a:rPr lang="pt-BR" sz="1200">
                <a:latin typeface="Montserrat" panose="00000500000000000000" pitchFamily="2" charset="0"/>
                <a:cs typeface="Arial" panose="020B0604020202020204" pitchFamily="34" charset="0"/>
              </a:rPr>
              <a:t>Pressão máxima de trabalho: 9,6 kgf/cm²</a:t>
            </a:r>
          </a:p>
          <a:p>
            <a:endParaRPr lang="pt-BR" sz="1200">
              <a:latin typeface="Montserrat" panose="00000500000000000000" pitchFamily="2" charset="0"/>
              <a:cs typeface="Arial" panose="020B0604020202020204" pitchFamily="34" charset="0"/>
            </a:endParaRPr>
          </a:p>
          <a:p>
            <a:r>
              <a:rPr lang="pt-BR" sz="1200">
                <a:latin typeface="Montserrat" panose="00000500000000000000" pitchFamily="2" charset="0"/>
                <a:cs typeface="Arial" panose="020B0604020202020204" pitchFamily="34" charset="0"/>
              </a:rPr>
              <a:t>Material de construção em aço ASTM-414 Gr Espessura 6,3MM.</a:t>
            </a:r>
            <a:endParaRPr lang="pt-BR" sz="1200" dirty="0">
              <a:latin typeface="Montserrat" panose="00000500000000000000" pitchFamily="2" charset="0"/>
              <a:cs typeface="Arial" panose="020B0604020202020204" pitchFamily="34" charset="0"/>
            </a:endParaRPr>
          </a:p>
        </p:txBody>
      </p:sp>
      <p:sp>
        <p:nvSpPr>
          <p:cNvPr id="45" name="CaixaDeTexto 44">
            <a:extLst>
              <a:ext uri="{FF2B5EF4-FFF2-40B4-BE49-F238E27FC236}">
                <a16:creationId xmlns:a16="http://schemas.microsoft.com/office/drawing/2014/main" id="{ED7836E4-527A-839C-EF72-F42476BD0AFE}"/>
              </a:ext>
            </a:extLst>
          </p:cNvPr>
          <p:cNvSpPr txBox="1"/>
          <p:nvPr/>
        </p:nvSpPr>
        <p:spPr>
          <a:xfrm>
            <a:off x="465652" y="5343350"/>
            <a:ext cx="6360598" cy="2123658"/>
          </a:xfrm>
          <a:prstGeom prst="rect">
            <a:avLst/>
          </a:prstGeom>
          <a:noFill/>
        </p:spPr>
        <p:txBody>
          <a:bodyPr wrap="square">
            <a:spAutoFit/>
          </a:bodyPr>
          <a:lstStyle/>
          <a:p>
            <a:pPr algn="just"/>
            <a:r>
              <a:rPr lang="pt-BR" sz="1200">
                <a:latin typeface="Montserrat" panose="00000500000000000000" pitchFamily="2" charset="0"/>
                <a:cs typeface="Arial" panose="020B0604020202020204" pitchFamily="34" charset="0"/>
              </a:rPr>
              <a:t>Reservatório de ar, para armazenagem e suprimento de ar comprimido visando à estabilização e a distribuição na rede, permitindo a correta regulagem da carga / alívio dos compressores. </a:t>
            </a:r>
          </a:p>
          <a:p>
            <a:pPr algn="just"/>
            <a:endParaRPr lang="pt-BR" sz="1200">
              <a:latin typeface="Montserrat" panose="00000500000000000000" pitchFamily="2" charset="0"/>
              <a:cs typeface="Arial" panose="020B0604020202020204" pitchFamily="34" charset="0"/>
            </a:endParaRPr>
          </a:p>
          <a:p>
            <a:pPr algn="just"/>
            <a:r>
              <a:rPr lang="pt-BR" sz="1200">
                <a:latin typeface="Montserrat" panose="00000500000000000000" pitchFamily="2" charset="0"/>
                <a:cs typeface="Arial" panose="020B0604020202020204" pitchFamily="34" charset="0"/>
              </a:rPr>
              <a:t>Todos os reservatórios Ingersoll-Rand, são construídos conforme a norma ASME e enquadrados na NR13, acompanha prontuário de fabricação que descreve todos os materiais utilizados, aspectos construtivos, procedimentos de inspeção e descrição dos dispositivos de segurança (Databook). </a:t>
            </a:r>
          </a:p>
          <a:p>
            <a:pPr algn="just"/>
            <a:endParaRPr lang="pt-BR" sz="1200">
              <a:latin typeface="Montserrat" panose="00000500000000000000" pitchFamily="2" charset="0"/>
              <a:cs typeface="Arial" panose="020B0604020202020204" pitchFamily="34" charset="0"/>
            </a:endParaRPr>
          </a:p>
          <a:p>
            <a:pPr algn="just"/>
            <a:r>
              <a:rPr lang="pt-BR" sz="1200">
                <a:latin typeface="Montserrat" panose="00000500000000000000" pitchFamily="2" charset="0"/>
                <a:cs typeface="Arial" panose="020B0604020202020204" pitchFamily="34" charset="0"/>
              </a:rPr>
              <a:t>Incluso Kit acessórios, composto por : (1) manômetro, (1) válvula de segurança e (1) válvula de dreno temporizada EDV-2000</a:t>
            </a:r>
            <a:endParaRPr lang="pt-BR" sz="1200" dirty="0">
              <a:solidFill>
                <a:srgbClr val="000000"/>
              </a:solidFill>
              <a:latin typeface="Montserrat" panose="00000500000000000000" pitchFamily="2" charset="0"/>
              <a:cs typeface="Arial" panose="020B0604020202020204" pitchFamily="34" charset="0"/>
            </a:endParaRPr>
          </a:p>
        </p:txBody>
      </p:sp>
      <p:grpSp>
        <p:nvGrpSpPr>
          <p:cNvPr id="8" name="Group 8">
            <a:extLst>
              <a:ext uri="{FF2B5EF4-FFF2-40B4-BE49-F238E27FC236}">
                <a16:creationId xmlns:a16="http://schemas.microsoft.com/office/drawing/2014/main" id="{D2E7F284-0F96-86C9-8F31-076A96DCD866}"/>
              </a:ext>
            </a:extLst>
          </p:cNvPr>
          <p:cNvGrpSpPr/>
          <p:nvPr/>
        </p:nvGrpSpPr>
        <p:grpSpPr>
          <a:xfrm>
            <a:off x="0" y="10491903"/>
            <a:ext cx="7556500" cy="231057"/>
            <a:chOff x="0" y="-38100"/>
            <a:chExt cx="3047987" cy="169986"/>
          </a:xfrm>
        </p:grpSpPr>
        <p:sp>
          <p:nvSpPr>
            <p:cNvPr id="9" name="Freeform 9">
              <a:extLst>
                <a:ext uri="{FF2B5EF4-FFF2-40B4-BE49-F238E27FC236}">
                  <a16:creationId xmlns:a16="http://schemas.microsoft.com/office/drawing/2014/main" id="{DE96C6A4-D140-DF1A-7927-41BA8E283523}"/>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txBody>
            <a:bodyPr/>
            <a:lstStyle/>
            <a:p>
              <a:endParaRPr lang="pt-BR"/>
            </a:p>
          </p:txBody>
        </p:sp>
        <p:sp>
          <p:nvSpPr>
            <p:cNvPr id="10" name="TextBox 10">
              <a:extLst>
                <a:ext uri="{FF2B5EF4-FFF2-40B4-BE49-F238E27FC236}">
                  <a16:creationId xmlns:a16="http://schemas.microsoft.com/office/drawing/2014/main" id="{310ED6F6-1096-0B2F-D8DA-75F1F772C968}"/>
                </a:ext>
              </a:extLst>
            </p:cNvPr>
            <p:cNvSpPr txBox="1"/>
            <p:nvPr/>
          </p:nvSpPr>
          <p:spPr>
            <a:xfrm>
              <a:off x="0" y="-38100"/>
              <a:ext cx="3047987" cy="169986"/>
            </a:xfrm>
            <a:prstGeom prst="rect">
              <a:avLst/>
            </a:prstGeom>
          </p:spPr>
          <p:txBody>
            <a:bodyPr lIns="45156" tIns="45156" rIns="45156" bIns="45156"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140"/>
                </a:lnSpc>
              </a:pPr>
              <a:endParaRPr/>
            </a:p>
          </p:txBody>
        </p:sp>
      </p:grpSp>
    </p:spTree>
    <p:extLst>
      <p:ext uri="{BB962C8B-B14F-4D97-AF65-F5344CB8AC3E}">
        <p14:creationId xmlns:p14="http://schemas.microsoft.com/office/powerpoint/2010/main" val="401752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16EE1-755E-DA9F-F099-7363C5C170F7}"/>
            </a:ext>
          </a:extLst>
        </p:cNvPr>
        <p:cNvGrpSpPr/>
        <p:nvPr/>
      </p:nvGrpSpPr>
      <p:grpSpPr>
        <a:xfrm>
          <a:off x="0" y="0"/>
          <a:ext cx="0" cy="0"/>
          <a:chOff x="0" y="0"/>
          <a:chExt cx="0" cy="0"/>
        </a:xfrm>
      </p:grpSpPr>
      <p:sp>
        <p:nvSpPr>
          <p:cNvPr id="11" name="Freeform 11">
            <a:extLst>
              <a:ext uri="{FF2B5EF4-FFF2-40B4-BE49-F238E27FC236}">
                <a16:creationId xmlns:a16="http://schemas.microsoft.com/office/drawing/2014/main" id="{45785CA1-4338-4098-8ADC-4DFE201E5CC6}"/>
              </a:ext>
            </a:extLst>
          </p:cNvPr>
          <p:cNvSpPr/>
          <p:nvPr/>
        </p:nvSpPr>
        <p:spPr>
          <a:xfrm>
            <a:off x="377319" y="9742308"/>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txBody>
          <a:bodyPr/>
          <a:lstStyle/>
          <a:p>
            <a:endParaRPr lang="pt-BR"/>
          </a:p>
        </p:txBody>
      </p:sp>
      <p:grpSp>
        <p:nvGrpSpPr>
          <p:cNvPr id="13" name="Group 13">
            <a:extLst>
              <a:ext uri="{FF2B5EF4-FFF2-40B4-BE49-F238E27FC236}">
                <a16:creationId xmlns:a16="http://schemas.microsoft.com/office/drawing/2014/main" id="{8C670E73-0DD9-D56F-1FC5-97351CD4B9C4}"/>
              </a:ext>
            </a:extLst>
          </p:cNvPr>
          <p:cNvGrpSpPr/>
          <p:nvPr/>
        </p:nvGrpSpPr>
        <p:grpSpPr>
          <a:xfrm>
            <a:off x="452951" y="1141667"/>
            <a:ext cx="374337" cy="187168"/>
            <a:chOff x="0" y="0"/>
            <a:chExt cx="812800" cy="406400"/>
          </a:xfrm>
        </p:grpSpPr>
        <p:sp>
          <p:nvSpPr>
            <p:cNvPr id="14" name="Freeform 14">
              <a:extLst>
                <a:ext uri="{FF2B5EF4-FFF2-40B4-BE49-F238E27FC236}">
                  <a16:creationId xmlns:a16="http://schemas.microsoft.com/office/drawing/2014/main" id="{4980B40F-2B8C-A243-659C-827C1FC0F5C9}"/>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a:extLst>
                <a:ext uri="{FF2B5EF4-FFF2-40B4-BE49-F238E27FC236}">
                  <a16:creationId xmlns:a16="http://schemas.microsoft.com/office/drawing/2014/main" id="{3F1BD0DE-F1F9-4E62-FF3F-BB2E869EE772}"/>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9" name="TextBox 19">
            <a:extLst>
              <a:ext uri="{FF2B5EF4-FFF2-40B4-BE49-F238E27FC236}">
                <a16:creationId xmlns:a16="http://schemas.microsoft.com/office/drawing/2014/main" id="{71A9A064-C007-F4D4-A67E-089174E72ACE}"/>
              </a:ext>
            </a:extLst>
          </p:cNvPr>
          <p:cNvSpPr txBox="1"/>
          <p:nvPr/>
        </p:nvSpPr>
        <p:spPr>
          <a:xfrm>
            <a:off x="1020826" y="1110305"/>
            <a:ext cx="6170737" cy="236731"/>
          </a:xfrm>
          <a:prstGeom prst="rect">
            <a:avLst/>
          </a:prstGeom>
        </p:spPr>
        <p:txBody>
          <a:bodyPr wrap="square"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ITEM 01:</a:t>
            </a:r>
          </a:p>
        </p:txBody>
      </p:sp>
      <p:pic>
        <p:nvPicPr>
          <p:cNvPr id="7" name="Imagem 6">
            <a:extLst>
              <a:ext uri="{FF2B5EF4-FFF2-40B4-BE49-F238E27FC236}">
                <a16:creationId xmlns:a16="http://schemas.microsoft.com/office/drawing/2014/main" id="{23371DA3-6356-9964-29F3-760A38654D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363" y="-34643"/>
            <a:ext cx="7464673" cy="859247"/>
          </a:xfrm>
          <a:prstGeom prst="rect">
            <a:avLst/>
          </a:prstGeom>
        </p:spPr>
      </p:pic>
      <p:sp>
        <p:nvSpPr>
          <p:cNvPr id="16" name="CaixaDeTexto 15">
            <a:extLst>
              <a:ext uri="{FF2B5EF4-FFF2-40B4-BE49-F238E27FC236}">
                <a16:creationId xmlns:a16="http://schemas.microsoft.com/office/drawing/2014/main" id="{05676903-0CFD-7FE8-5D81-595C5E283B06}"/>
              </a:ext>
            </a:extLst>
          </p:cNvPr>
          <p:cNvSpPr txBox="1"/>
          <p:nvPr/>
        </p:nvSpPr>
        <p:spPr>
          <a:xfrm>
            <a:off x="377319" y="1462187"/>
            <a:ext cx="4620699" cy="523220"/>
          </a:xfrm>
          <a:prstGeom prst="rect">
            <a:avLst/>
          </a:prstGeom>
          <a:noFill/>
        </p:spPr>
        <p:txBody>
          <a:bodyPr wrap="square">
            <a:spAutoFit/>
          </a:bodyPr>
          <a:lstStyle/>
          <a:p>
            <a:r>
              <a:rPr lang="pt-BR" sz="1400">
                <a:solidFill>
                  <a:schemeClr val="tx1">
                    <a:lumMod val="65000"/>
                    <a:lumOff val="35000"/>
                  </a:schemeClr>
                </a:solidFill>
                <a:latin typeface="Montserrat" panose="00000500000000000000" pitchFamily="2" charset="0"/>
                <a:cs typeface="Arial" panose="020B0604020202020204" pitchFamily="34" charset="0"/>
              </a:rPr>
              <a:t>Secador por adsorção Ingersoll Rand®</a:t>
            </a:r>
          </a:p>
          <a:p>
            <a:r>
              <a:rPr lang="pt-BR" sz="1400">
                <a:solidFill>
                  <a:schemeClr val="tx1">
                    <a:lumMod val="65000"/>
                    <a:lumOff val="35000"/>
                  </a:schemeClr>
                </a:solidFill>
                <a:latin typeface="Montserrat" panose="00000500000000000000" pitchFamily="2" charset="0"/>
                <a:cs typeface="Arial" panose="020B0604020202020204" pitchFamily="34" charset="0"/>
              </a:rPr>
              <a:t>Modelo: HB1500 EMS</a:t>
            </a:r>
            <a:endParaRPr lang="pt-BR" sz="1400" dirty="0">
              <a:solidFill>
                <a:schemeClr val="tx1">
                  <a:lumMod val="65000"/>
                  <a:lumOff val="35000"/>
                </a:schemeClr>
              </a:solidFill>
              <a:latin typeface="Montserrat" panose="00000500000000000000" pitchFamily="2" charset="0"/>
              <a:cs typeface="Arial" panose="020B0604020202020204" pitchFamily="34" charset="0"/>
            </a:endParaRPr>
          </a:p>
        </p:txBody>
      </p:sp>
      <p:pic>
        <p:nvPicPr>
          <p:cNvPr id="17" name="Picture 2">
            <a:extLst>
              <a:ext uri="{FF2B5EF4-FFF2-40B4-BE49-F238E27FC236}">
                <a16:creationId xmlns:a16="http://schemas.microsoft.com/office/drawing/2014/main" id="{A7942AF5-D8AC-ACB0-9EA5-61C1177F10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3946" y="1258929"/>
            <a:ext cx="1963937"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Imagem 19">
            <a:extLst>
              <a:ext uri="{FF2B5EF4-FFF2-40B4-BE49-F238E27FC236}">
                <a16:creationId xmlns:a16="http://schemas.microsoft.com/office/drawing/2014/main" id="{48107974-9FA6-146B-8693-460EEE5D4CD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7319" y="2454355"/>
            <a:ext cx="525600" cy="525600"/>
          </a:xfrm>
          <a:prstGeom prst="rect">
            <a:avLst/>
          </a:prstGeom>
        </p:spPr>
      </p:pic>
      <p:sp>
        <p:nvSpPr>
          <p:cNvPr id="29" name="CaixaDeTexto 28">
            <a:extLst>
              <a:ext uri="{FF2B5EF4-FFF2-40B4-BE49-F238E27FC236}">
                <a16:creationId xmlns:a16="http://schemas.microsoft.com/office/drawing/2014/main" id="{2F3F25C3-5336-7834-E495-4ACB9A337C77}"/>
              </a:ext>
            </a:extLst>
          </p:cNvPr>
          <p:cNvSpPr txBox="1"/>
          <p:nvPr/>
        </p:nvSpPr>
        <p:spPr>
          <a:xfrm>
            <a:off x="293558" y="2148397"/>
            <a:ext cx="4107180" cy="307777"/>
          </a:xfrm>
          <a:prstGeom prst="rect">
            <a:avLst/>
          </a:prstGeom>
          <a:noFill/>
        </p:spPr>
        <p:txBody>
          <a:bodyPr wrap="square">
            <a:spAutoFit/>
          </a:bodyPr>
          <a:lstStyle/>
          <a:p>
            <a:r>
              <a:rPr lang="pt-BR" sz="1400" b="1">
                <a:latin typeface="Montserrat" panose="00000500000000000000" pitchFamily="2" charset="0"/>
                <a:cs typeface="Arial" panose="020B0604020202020204" pitchFamily="34" charset="0"/>
              </a:rPr>
              <a:t>Consulte o catálogo:</a:t>
            </a:r>
            <a:endParaRPr lang="pt-BR" sz="1400" b="1" dirty="0">
              <a:latin typeface="Montserrat" panose="00000500000000000000" pitchFamily="2" charset="0"/>
              <a:cs typeface="Arial" panose="020B0604020202020204" pitchFamily="34" charset="0"/>
            </a:endParaRPr>
          </a:p>
        </p:txBody>
      </p:sp>
      <p:sp>
        <p:nvSpPr>
          <p:cNvPr id="30" name="CaixaDeTexto 29">
            <a:extLst>
              <a:ext uri="{FF2B5EF4-FFF2-40B4-BE49-F238E27FC236}">
                <a16:creationId xmlns:a16="http://schemas.microsoft.com/office/drawing/2014/main" id="{C8456556-C72A-B1A7-ADD8-C7981D5DAFC3}"/>
              </a:ext>
            </a:extLst>
          </p:cNvPr>
          <p:cNvSpPr txBox="1"/>
          <p:nvPr/>
        </p:nvSpPr>
        <p:spPr>
          <a:xfrm>
            <a:off x="820554" y="2476442"/>
            <a:ext cx="3662550" cy="523220"/>
          </a:xfrm>
          <a:prstGeom prst="rect">
            <a:avLst/>
          </a:prstGeom>
          <a:noFill/>
        </p:spPr>
        <p:txBody>
          <a:bodyPr wrap="square" rtlCol="0">
            <a:spAutoFit/>
          </a:bodyPr>
          <a:lstStyle/>
          <a:p>
            <a:r>
              <a:rPr lang="pt-BR" sz="1400" dirty="0">
                <a:latin typeface="Montserrat" panose="00000500000000000000" pitchFamily="2" charset="0"/>
                <a:cs typeface="Arial" panose="020B0604020202020204" pitchFamily="34" charset="0"/>
              </a:rPr>
              <a:t>Clique </a:t>
            </a:r>
            <a:r>
              <a:rPr lang="pt-BR" sz="1400" dirty="0">
                <a:latin typeface="Montserrat" panose="00000500000000000000" pitchFamily="2" charset="0"/>
                <a:cs typeface="Arial" panose="020B0604020202020204" pitchFamily="34" charset="0"/>
                <a:hlinkClick r:id="rId6"/>
              </a:rPr>
              <a:t>aqui</a:t>
            </a:r>
            <a:endParaRPr lang="pt-BR" sz="1400" dirty="0">
              <a:latin typeface="Montserrat" panose="00000500000000000000" pitchFamily="2" charset="0"/>
              <a:cs typeface="Arial" panose="020B0604020202020204" pitchFamily="34" charset="0"/>
            </a:endParaRPr>
          </a:p>
          <a:p>
            <a:r>
              <a:rPr lang="pt-BR" sz="1400" dirty="0">
                <a:latin typeface="Montserrat" panose="00000500000000000000" pitchFamily="2" charset="0"/>
                <a:cs typeface="Arial" panose="020B0604020202020204" pitchFamily="34" charset="0"/>
              </a:rPr>
              <a:t>ou aproxime a câmera do seu celular</a:t>
            </a:r>
          </a:p>
        </p:txBody>
      </p:sp>
      <p:graphicFrame>
        <p:nvGraphicFramePr>
          <p:cNvPr id="31" name="Tabela 30">
            <a:extLst>
              <a:ext uri="{FF2B5EF4-FFF2-40B4-BE49-F238E27FC236}">
                <a16:creationId xmlns:a16="http://schemas.microsoft.com/office/drawing/2014/main" id="{E90BD480-6098-4122-61D0-05B5CB2E46CC}"/>
              </a:ext>
            </a:extLst>
          </p:cNvPr>
          <p:cNvGraphicFramePr>
            <a:graphicFrameLocks noGrp="1"/>
          </p:cNvGraphicFramePr>
          <p:nvPr/>
        </p:nvGraphicFramePr>
        <p:xfrm>
          <a:off x="822325" y="4048919"/>
          <a:ext cx="5918200" cy="3048000"/>
        </p:xfrm>
        <a:graphic>
          <a:graphicData uri="http://schemas.openxmlformats.org/drawingml/2006/table">
            <a:tbl>
              <a:tblPr/>
              <a:tblGrid>
                <a:gridCol w="2773263">
                  <a:extLst>
                    <a:ext uri="{9D8B030D-6E8A-4147-A177-3AD203B41FA5}">
                      <a16:colId xmlns:a16="http://schemas.microsoft.com/office/drawing/2014/main" val="20000"/>
                    </a:ext>
                  </a:extLst>
                </a:gridCol>
                <a:gridCol w="1524818">
                  <a:extLst>
                    <a:ext uri="{9D8B030D-6E8A-4147-A177-3AD203B41FA5}">
                      <a16:colId xmlns:a16="http://schemas.microsoft.com/office/drawing/2014/main" val="20001"/>
                    </a:ext>
                  </a:extLst>
                </a:gridCol>
                <a:gridCol w="1620119">
                  <a:extLst>
                    <a:ext uri="{9D8B030D-6E8A-4147-A177-3AD203B41FA5}">
                      <a16:colId xmlns:a16="http://schemas.microsoft.com/office/drawing/2014/main" val="20002"/>
                    </a:ext>
                  </a:extLst>
                </a:gridCol>
              </a:tblGrid>
              <a:tr h="190500">
                <a:tc gridSpan="3">
                  <a:txBody>
                    <a:bodyPr/>
                    <a:lstStyle/>
                    <a:p>
                      <a:pPr algn="ctr" fontAlgn="ctr"/>
                      <a:r>
                        <a:rPr lang="pt-BR" sz="1100" b="1" i="0" u="none" strike="noStrike">
                          <a:solidFill>
                            <a:srgbClr val="000000"/>
                          </a:solidFill>
                          <a:effectLst/>
                          <a:latin typeface="Arial" panose="020B0604020202020204" pitchFamily="34" charset="0"/>
                        </a:rPr>
                        <a:t>CARACTERISTICAS TÉCNICAS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190500">
                <a:tc>
                  <a:txBody>
                    <a:bodyPr/>
                    <a:lstStyle/>
                    <a:p>
                      <a:pPr algn="l" fontAlgn="ctr"/>
                      <a:r>
                        <a:rPr lang="pt-BR" sz="1100" b="0" i="0" u="none" strike="noStrike">
                          <a:solidFill>
                            <a:srgbClr val="000000"/>
                          </a:solidFill>
                          <a:effectLst/>
                          <a:latin typeface="Arial" panose="020B0604020202020204" pitchFamily="34" charset="0"/>
                        </a:rPr>
                        <a:t>Modelo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pt-BR" sz="1100" b="0" i="0" u="none" strike="noStrike">
                          <a:solidFill>
                            <a:srgbClr val="000000"/>
                          </a:solidFill>
                          <a:effectLst/>
                          <a:latin typeface="Arial" panose="020B0604020202020204" pitchFamily="34" charset="0"/>
                        </a:rPr>
                        <a:t>HB1500 E.M.S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pt-BR"/>
                    </a:p>
                  </a:txBody>
                  <a:tcPr/>
                </a:tc>
                <a:extLst>
                  <a:ext uri="{0D108BD9-81ED-4DB2-BD59-A6C34878D82A}">
                    <a16:rowId xmlns:a16="http://schemas.microsoft.com/office/drawing/2014/main" val="10001"/>
                  </a:ext>
                </a:extLst>
              </a:tr>
              <a:tr h="190500">
                <a:tc gridSpan="3">
                  <a:txBody>
                    <a:bodyPr/>
                    <a:lstStyle/>
                    <a:p>
                      <a:pPr algn="ctr" fontAlgn="ctr"/>
                      <a:r>
                        <a:rPr lang="pt-BR" sz="1100" b="1" i="0" u="none" strike="noStrike">
                          <a:solidFill>
                            <a:srgbClr val="000000"/>
                          </a:solidFill>
                          <a:effectLst/>
                          <a:latin typeface="Arial" panose="020B0604020202020204" pitchFamily="34" charset="0"/>
                        </a:rPr>
                        <a:t>Performance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2"/>
                  </a:ext>
                </a:extLst>
              </a:tr>
              <a:tr h="190500">
                <a:tc rowSpan="2">
                  <a:txBody>
                    <a:bodyPr/>
                    <a:lstStyle/>
                    <a:p>
                      <a:pPr algn="l" fontAlgn="ctr"/>
                      <a:r>
                        <a:rPr lang="pt-BR" sz="1100" b="0" i="0" u="none" strike="noStrike">
                          <a:solidFill>
                            <a:srgbClr val="000000"/>
                          </a:solidFill>
                          <a:effectLst/>
                          <a:latin typeface="Arial" panose="020B0604020202020204" pitchFamily="34" charset="0"/>
                        </a:rPr>
                        <a:t>Capacidade (a 38º e 100 psig na admissão)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1500</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pt-BR" sz="1100" b="0" i="0" u="none" strike="noStrike">
                          <a:solidFill>
                            <a:srgbClr val="000000"/>
                          </a:solidFill>
                          <a:effectLst/>
                          <a:latin typeface="Arial" panose="020B0604020202020204" pitchFamily="34" charset="0"/>
                        </a:rPr>
                        <a:t>pcm</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0500">
                <a:tc vMerge="1">
                  <a:txBody>
                    <a:bodyPr/>
                    <a:lstStyle/>
                    <a:p>
                      <a:endParaRPr lang="pt-BR"/>
                    </a:p>
                  </a:txBody>
                  <a:tcPr/>
                </a:tc>
                <a:tc>
                  <a:txBody>
                    <a:bodyPr/>
                    <a:lstStyle/>
                    <a:p>
                      <a:pPr algn="ctr" fontAlgn="ctr"/>
                      <a:r>
                        <a:rPr lang="pt-BR" sz="1100" b="0" i="0" u="none" strike="noStrike">
                          <a:solidFill>
                            <a:srgbClr val="000000"/>
                          </a:solidFill>
                          <a:effectLst/>
                          <a:latin typeface="Arial" panose="020B0604020202020204" pitchFamily="34" charset="0"/>
                        </a:rPr>
                        <a:t>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pt-BR" sz="1100" b="0" i="0" u="none" strike="noStrike">
                          <a:solidFill>
                            <a:srgbClr val="000000"/>
                          </a:solidFill>
                          <a:effectLst/>
                          <a:latin typeface="Arial" panose="020B0604020202020204" pitchFamily="34" charset="0"/>
                        </a:rPr>
                        <a:t>m³/h</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90500">
                <a:tc>
                  <a:txBody>
                    <a:bodyPr/>
                    <a:lstStyle/>
                    <a:p>
                      <a:pPr algn="l" fontAlgn="ctr"/>
                      <a:r>
                        <a:rPr lang="pt-BR" sz="1100" b="0" i="0" u="none" strike="noStrike">
                          <a:solidFill>
                            <a:srgbClr val="000000"/>
                          </a:solidFill>
                          <a:effectLst/>
                          <a:latin typeface="Arial" panose="020B0604020202020204" pitchFamily="34" charset="0"/>
                        </a:rPr>
                        <a:t>Tipo de regeneração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a quente</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pt-BR" sz="1100" b="0" i="0" u="none" strike="noStrike">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90500">
                <a:tc>
                  <a:txBody>
                    <a:bodyPr/>
                    <a:lstStyle/>
                    <a:p>
                      <a:pPr algn="l" fontAlgn="ctr"/>
                      <a:r>
                        <a:rPr lang="pt-BR" sz="1100" b="0" i="0" u="none" strike="noStrike">
                          <a:solidFill>
                            <a:srgbClr val="000000"/>
                          </a:solidFill>
                          <a:effectLst/>
                          <a:latin typeface="Arial" panose="020B0604020202020204" pitchFamily="34" charset="0"/>
                        </a:rPr>
                        <a:t>Potencia do ventilador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15</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pt-BR" sz="1100" b="0" i="0" u="none" strike="noStrike">
                          <a:solidFill>
                            <a:srgbClr val="000000"/>
                          </a:solidFill>
                          <a:effectLst/>
                          <a:latin typeface="Arial" panose="020B0604020202020204" pitchFamily="34" charset="0"/>
                        </a:rPr>
                        <a:t>HP</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90500">
                <a:tc>
                  <a:txBody>
                    <a:bodyPr/>
                    <a:lstStyle/>
                    <a:p>
                      <a:pPr algn="l" fontAlgn="ctr"/>
                      <a:r>
                        <a:rPr lang="pt-BR" sz="1100" b="0" i="0" u="none" strike="noStrike">
                          <a:solidFill>
                            <a:srgbClr val="000000"/>
                          </a:solidFill>
                          <a:effectLst/>
                          <a:latin typeface="Arial" panose="020B0604020202020204" pitchFamily="34" charset="0"/>
                        </a:rPr>
                        <a:t>Potência do aquecedor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30</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pt-BR" sz="1100" b="0" i="0" u="none" strike="noStrike">
                          <a:solidFill>
                            <a:srgbClr val="000000"/>
                          </a:solidFill>
                          <a:effectLst/>
                          <a:latin typeface="Arial" panose="020B0604020202020204" pitchFamily="34" charset="0"/>
                        </a:rPr>
                        <a:t>kW</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90500">
                <a:tc>
                  <a:txBody>
                    <a:bodyPr/>
                    <a:lstStyle/>
                    <a:p>
                      <a:pPr algn="l" fontAlgn="ctr"/>
                      <a:r>
                        <a:rPr lang="pt-BR" sz="1100" b="0" i="0" u="none" strike="noStrike">
                          <a:solidFill>
                            <a:srgbClr val="000000"/>
                          </a:solidFill>
                          <a:effectLst/>
                          <a:latin typeface="Arial" panose="020B0604020202020204" pitchFamily="34" charset="0"/>
                        </a:rPr>
                        <a:t>Ponto de orvalho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-40</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pt-BR" sz="1100" b="0" i="0" u="none" strike="noStrike">
                          <a:solidFill>
                            <a:srgbClr val="000000"/>
                          </a:solidFill>
                          <a:effectLst/>
                          <a:latin typeface="Arial" panose="020B0604020202020204" pitchFamily="34" charset="0"/>
                        </a:rPr>
                        <a:t>°C</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90500">
                <a:tc>
                  <a:txBody>
                    <a:bodyPr/>
                    <a:lstStyle/>
                    <a:p>
                      <a:pPr algn="l" fontAlgn="ctr"/>
                      <a:r>
                        <a:rPr lang="pt-BR" sz="1100" b="0" i="0" u="none" strike="noStrike">
                          <a:solidFill>
                            <a:srgbClr val="000000"/>
                          </a:solidFill>
                          <a:effectLst/>
                          <a:latin typeface="Arial" panose="020B0604020202020204" pitchFamily="34" charset="0"/>
                        </a:rPr>
                        <a:t>Pressão máxima de trabalho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150</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pt-BR" sz="1100" b="0" i="0" u="none" strike="noStrike">
                          <a:solidFill>
                            <a:srgbClr val="000000"/>
                          </a:solidFill>
                          <a:effectLst/>
                          <a:latin typeface="Arial" panose="020B0604020202020204" pitchFamily="34" charset="0"/>
                        </a:rPr>
                        <a:t>barg</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90500">
                <a:tc>
                  <a:txBody>
                    <a:bodyPr/>
                    <a:lstStyle/>
                    <a:p>
                      <a:pPr algn="l" fontAlgn="ctr"/>
                      <a:r>
                        <a:rPr lang="pt-BR" sz="1100" b="0" i="0" u="none" strike="noStrike">
                          <a:solidFill>
                            <a:srgbClr val="000000"/>
                          </a:solidFill>
                          <a:effectLst/>
                          <a:latin typeface="Arial" panose="020B0604020202020204" pitchFamily="34" charset="0"/>
                        </a:rPr>
                        <a:t>Aliementação elétrica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460/3/60</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pt-BR" sz="1100" b="0" i="0" u="none" strike="noStrike">
                          <a:solidFill>
                            <a:srgbClr val="000000"/>
                          </a:solidFill>
                          <a:effectLst/>
                          <a:latin typeface="Arial" panose="020B0604020202020204" pitchFamily="34" charset="0"/>
                        </a:rPr>
                        <a:t>V/f/Hz</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90500">
                <a:tc gridSpan="3">
                  <a:txBody>
                    <a:bodyPr/>
                    <a:lstStyle/>
                    <a:p>
                      <a:pPr algn="ctr" fontAlgn="ctr"/>
                      <a:r>
                        <a:rPr lang="pt-BR" sz="1100" b="1" i="0" u="none" strike="noStrike">
                          <a:solidFill>
                            <a:srgbClr val="000000"/>
                          </a:solidFill>
                          <a:effectLst/>
                          <a:latin typeface="Arial" panose="020B0604020202020204" pitchFamily="34" charset="0"/>
                        </a:rPr>
                        <a:t>Aplicação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11"/>
                  </a:ext>
                </a:extLst>
              </a:tr>
              <a:tr h="190500">
                <a:tc>
                  <a:txBody>
                    <a:bodyPr/>
                    <a:lstStyle/>
                    <a:p>
                      <a:pPr algn="l" fontAlgn="ctr"/>
                      <a:r>
                        <a:rPr lang="pt-BR" sz="1100" b="0" i="0" u="none" strike="noStrike">
                          <a:solidFill>
                            <a:srgbClr val="000000"/>
                          </a:solidFill>
                          <a:effectLst/>
                          <a:latin typeface="Arial" panose="020B0604020202020204" pitchFamily="34" charset="0"/>
                        </a:rPr>
                        <a:t>Comprimento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1.651</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pt-BR" sz="1100" b="0" i="0" u="none" strike="noStrike">
                          <a:solidFill>
                            <a:srgbClr val="000000"/>
                          </a:solidFill>
                          <a:effectLst/>
                          <a:latin typeface="Arial" panose="020B0604020202020204" pitchFamily="34" charset="0"/>
                        </a:rPr>
                        <a:t>Milímetros (mm)</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90500">
                <a:tc>
                  <a:txBody>
                    <a:bodyPr/>
                    <a:lstStyle/>
                    <a:p>
                      <a:pPr algn="l" fontAlgn="ctr"/>
                      <a:r>
                        <a:rPr lang="pt-BR" sz="1100" b="0" i="0" u="none" strike="noStrike">
                          <a:solidFill>
                            <a:srgbClr val="000000"/>
                          </a:solidFill>
                          <a:effectLst/>
                          <a:latin typeface="Arial" panose="020B0604020202020204" pitchFamily="34" charset="0"/>
                        </a:rPr>
                        <a:t>Largura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2.489</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pt-BR" sz="1100" b="0" i="0" u="none" strike="noStrike">
                          <a:solidFill>
                            <a:srgbClr val="000000"/>
                          </a:solidFill>
                          <a:effectLst/>
                          <a:latin typeface="Arial" panose="020B0604020202020204" pitchFamily="34" charset="0"/>
                        </a:rPr>
                        <a:t>Milímetros (mm)</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90500">
                <a:tc>
                  <a:txBody>
                    <a:bodyPr/>
                    <a:lstStyle/>
                    <a:p>
                      <a:pPr algn="l" fontAlgn="ctr"/>
                      <a:r>
                        <a:rPr lang="pt-BR" sz="1100" b="0" i="0" u="none" strike="noStrike">
                          <a:solidFill>
                            <a:srgbClr val="000000"/>
                          </a:solidFill>
                          <a:effectLst/>
                          <a:latin typeface="Arial" panose="020B0604020202020204" pitchFamily="34" charset="0"/>
                        </a:rPr>
                        <a:t>Altura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2.337</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pt-BR" sz="1100" b="0" i="0" u="none" strike="noStrike">
                          <a:solidFill>
                            <a:srgbClr val="000000"/>
                          </a:solidFill>
                          <a:effectLst/>
                          <a:latin typeface="Arial" panose="020B0604020202020204" pitchFamily="34" charset="0"/>
                        </a:rPr>
                        <a:t>Milímetros (mm)</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90500">
                <a:tc>
                  <a:txBody>
                    <a:bodyPr/>
                    <a:lstStyle/>
                    <a:p>
                      <a:pPr algn="l" fontAlgn="ctr"/>
                      <a:r>
                        <a:rPr lang="pt-BR" sz="1100" b="0" i="0" u="none" strike="noStrike">
                          <a:solidFill>
                            <a:srgbClr val="000000"/>
                          </a:solidFill>
                          <a:effectLst/>
                          <a:latin typeface="Arial" panose="020B0604020202020204" pitchFamily="34" charset="0"/>
                        </a:rPr>
                        <a:t>Peso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2.501</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pt-BR" sz="1100" b="0" i="0" u="none" strike="noStrike" dirty="0">
                          <a:solidFill>
                            <a:srgbClr val="000000"/>
                          </a:solidFill>
                          <a:effectLst/>
                          <a:latin typeface="Arial" panose="020B0604020202020204" pitchFamily="34" charset="0"/>
                        </a:rPr>
                        <a:t>Quilos (Kg)</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grpSp>
        <p:nvGrpSpPr>
          <p:cNvPr id="8" name="Group 8">
            <a:extLst>
              <a:ext uri="{FF2B5EF4-FFF2-40B4-BE49-F238E27FC236}">
                <a16:creationId xmlns:a16="http://schemas.microsoft.com/office/drawing/2014/main" id="{BC9442C1-22FB-5C5B-0482-BD8E0FA4AB82}"/>
              </a:ext>
            </a:extLst>
          </p:cNvPr>
          <p:cNvGrpSpPr/>
          <p:nvPr/>
        </p:nvGrpSpPr>
        <p:grpSpPr>
          <a:xfrm>
            <a:off x="0" y="10491903"/>
            <a:ext cx="7556500" cy="231057"/>
            <a:chOff x="0" y="-38100"/>
            <a:chExt cx="3047987" cy="169986"/>
          </a:xfrm>
        </p:grpSpPr>
        <p:sp>
          <p:nvSpPr>
            <p:cNvPr id="9" name="Freeform 9">
              <a:extLst>
                <a:ext uri="{FF2B5EF4-FFF2-40B4-BE49-F238E27FC236}">
                  <a16:creationId xmlns:a16="http://schemas.microsoft.com/office/drawing/2014/main" id="{C079DEE0-B1EF-D0C2-EA29-79C85696B39C}"/>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txBody>
            <a:bodyPr/>
            <a:lstStyle/>
            <a:p>
              <a:endParaRPr lang="pt-BR"/>
            </a:p>
          </p:txBody>
        </p:sp>
        <p:sp>
          <p:nvSpPr>
            <p:cNvPr id="10" name="TextBox 10">
              <a:extLst>
                <a:ext uri="{FF2B5EF4-FFF2-40B4-BE49-F238E27FC236}">
                  <a16:creationId xmlns:a16="http://schemas.microsoft.com/office/drawing/2014/main" id="{582156FA-21CC-DE70-7808-7F205506E71B}"/>
                </a:ext>
              </a:extLst>
            </p:cNvPr>
            <p:cNvSpPr txBox="1"/>
            <p:nvPr/>
          </p:nvSpPr>
          <p:spPr>
            <a:xfrm>
              <a:off x="0" y="-38100"/>
              <a:ext cx="3047987" cy="169986"/>
            </a:xfrm>
            <a:prstGeom prst="rect">
              <a:avLst/>
            </a:prstGeom>
          </p:spPr>
          <p:txBody>
            <a:bodyPr lIns="45156" tIns="45156" rIns="45156" bIns="45156"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140"/>
                </a:lnSpc>
              </a:pPr>
              <a:endParaRPr/>
            </a:p>
          </p:txBody>
        </p:sp>
      </p:grpSp>
    </p:spTree>
    <p:extLst>
      <p:ext uri="{BB962C8B-B14F-4D97-AF65-F5344CB8AC3E}">
        <p14:creationId xmlns:p14="http://schemas.microsoft.com/office/powerpoint/2010/main" val="40377948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3313</TotalTime>
  <Words>2165</Words>
  <Application>Microsoft Office PowerPoint</Application>
  <PresentationFormat>Personalizar</PresentationFormat>
  <Paragraphs>260</Paragraphs>
  <Slides>13</Slides>
  <Notes>0</Notes>
  <HiddenSlides>0</HiddenSlides>
  <MMClips>0</MMClips>
  <ScaleCrop>false</ScaleCrop>
  <HeadingPairs>
    <vt:vector size="6" baseType="variant">
      <vt:variant>
        <vt:lpstr>Fontes usadas</vt:lpstr>
      </vt:variant>
      <vt:variant>
        <vt:i4>10</vt:i4>
      </vt:variant>
      <vt:variant>
        <vt:lpstr>Tema</vt:lpstr>
      </vt:variant>
      <vt:variant>
        <vt:i4>1</vt:i4>
      </vt:variant>
      <vt:variant>
        <vt:lpstr>Títulos de slides</vt:lpstr>
      </vt:variant>
      <vt:variant>
        <vt:i4>13</vt:i4>
      </vt:variant>
    </vt:vector>
  </HeadingPairs>
  <TitlesOfParts>
    <vt:vector size="24" baseType="lpstr">
      <vt:lpstr>Montserrat Ultra-Bold</vt:lpstr>
      <vt:lpstr>Montserrat Medium</vt:lpstr>
      <vt:lpstr>Montserrat Bold</vt:lpstr>
      <vt:lpstr>Calibri</vt:lpstr>
      <vt:lpstr>Open Sans</vt:lpstr>
      <vt:lpstr>Arial</vt:lpstr>
      <vt:lpstr>Wingdings</vt:lpstr>
      <vt:lpstr>Aptos</vt:lpstr>
      <vt:lpstr>Neue Montreal</vt:lpstr>
      <vt:lpstr>Montserrat</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Proposta Linha -E</dc:title>
  <dc:creator>EvolucaoCompressores</dc:creator>
  <cp:lastModifiedBy>Kamille Silveira</cp:lastModifiedBy>
  <cp:revision>35</cp:revision>
  <cp:lastPrinted>2025-08-20T12:01:41Z</cp:lastPrinted>
  <dcterms:created xsi:type="dcterms:W3CDTF">2006-08-16T00:00:00Z</dcterms:created>
  <dcterms:modified xsi:type="dcterms:W3CDTF">2025-09-02T18:46:45Z</dcterms:modified>
  <dc:identifier>DAGwijnfSlk</dc:identifier>
</cp:coreProperties>
</file>